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38"/>
  </p:notesMasterIdLst>
  <p:handoutMasterIdLst>
    <p:handoutMasterId r:id="rId39"/>
  </p:handoutMasterIdLst>
  <p:sldIdLst>
    <p:sldId id="636" r:id="rId5"/>
    <p:sldId id="577" r:id="rId6"/>
    <p:sldId id="578" r:id="rId7"/>
    <p:sldId id="594" r:id="rId8"/>
    <p:sldId id="627" r:id="rId9"/>
    <p:sldId id="580" r:id="rId10"/>
    <p:sldId id="581" r:id="rId11"/>
    <p:sldId id="600" r:id="rId12"/>
    <p:sldId id="634" r:id="rId13"/>
    <p:sldId id="619" r:id="rId14"/>
    <p:sldId id="622" r:id="rId15"/>
    <p:sldId id="628" r:id="rId16"/>
    <p:sldId id="632" r:id="rId17"/>
    <p:sldId id="597" r:id="rId18"/>
    <p:sldId id="583" r:id="rId19"/>
    <p:sldId id="587" r:id="rId20"/>
    <p:sldId id="598" r:id="rId21"/>
    <p:sldId id="625" r:id="rId22"/>
    <p:sldId id="633" r:id="rId23"/>
    <p:sldId id="590" r:id="rId24"/>
    <p:sldId id="623" r:id="rId25"/>
    <p:sldId id="631" r:id="rId26"/>
    <p:sldId id="635" r:id="rId27"/>
    <p:sldId id="613" r:id="rId28"/>
    <p:sldId id="615" r:id="rId29"/>
    <p:sldId id="630" r:id="rId30"/>
    <p:sldId id="629" r:id="rId31"/>
    <p:sldId id="626" r:id="rId32"/>
    <p:sldId id="637" r:id="rId33"/>
    <p:sldId id="638" r:id="rId34"/>
    <p:sldId id="602" r:id="rId35"/>
    <p:sldId id="592" r:id="rId36"/>
    <p:sldId id="621" r:id="rId37"/>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70">
          <p15:clr>
            <a:srgbClr val="A4A3A4"/>
          </p15:clr>
        </p15:guide>
        <p15:guide id="2" pos="5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Bryant" initials="" lastIdx="3" clrIdx="0"/>
  <p:cmAuthor id="1" name="Heather Wadia" initials="HW" lastIdx="3" clrIdx="1"/>
  <p:cmAuthor id="2" name="MARINA MARICH"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769A"/>
    <a:srgbClr val="2283BD"/>
    <a:srgbClr val="7ABC32"/>
    <a:srgbClr val="A86FD3"/>
    <a:srgbClr val="BD92DE"/>
    <a:srgbClr val="4F77C7"/>
    <a:srgbClr val="43A2DD"/>
    <a:srgbClr val="2E53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0" autoAdjust="0"/>
    <p:restoredTop sz="82573" autoAdjust="0"/>
  </p:normalViewPr>
  <p:slideViewPr>
    <p:cSldViewPr snapToGrid="0">
      <p:cViewPr varScale="1">
        <p:scale>
          <a:sx n="100" d="100"/>
          <a:sy n="100" d="100"/>
        </p:scale>
        <p:origin x="1818" y="90"/>
      </p:cViewPr>
      <p:guideLst>
        <p:guide orient="horz" pos="670"/>
        <p:guide pos="537"/>
      </p:guideLst>
    </p:cSldViewPr>
  </p:slideViewPr>
  <p:notesTextViewPr>
    <p:cViewPr>
      <p:scale>
        <a:sx n="3" d="2"/>
        <a:sy n="3" d="2"/>
      </p:scale>
      <p:origin x="0" y="0"/>
    </p:cViewPr>
  </p:notesTextViewPr>
  <p:sorterViewPr>
    <p:cViewPr>
      <p:scale>
        <a:sx n="184" d="100"/>
        <a:sy n="184" d="100"/>
      </p:scale>
      <p:origin x="0" y="4624"/>
    </p:cViewPr>
  </p:sorterViewPr>
  <p:notesViewPr>
    <p:cSldViewPr snapToGrid="0" snapToObjects="1">
      <p:cViewPr varScale="1">
        <p:scale>
          <a:sx n="82" d="100"/>
          <a:sy n="82" d="100"/>
        </p:scale>
        <p:origin x="-245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user:.Trash:2014%20Budget:Member%20Pipeline-alpha_20131130.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user:Dropbox:ORCID%20Grants%20&amp;%20Financials:Monthly%20Financial%20Reports:Member%20Pipeline_20140313.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user:Dropbox:ORCID%20Grants%20&amp;%20Financials:Monthly%20Financial%20Reports:Member%20Pipeline_20140313.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Untitled%201:Users:rbryant:Dropbox:dashboards:technial%20reports:ORCID_Tech_Stats_May2014.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579614336720699"/>
          <c:y val="5.2600688632721902E-2"/>
          <c:w val="0.57503719743369097"/>
          <c:h val="0.92401165998730606"/>
        </c:manualLayout>
      </c:layout>
      <c:pieChart>
        <c:varyColors val="1"/>
        <c:dLbls>
          <c:showLegendKey val="0"/>
          <c:showVal val="1"/>
          <c:showCatName val="1"/>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Lbls>
            <c:dLbl>
              <c:idx val="0"/>
              <c:layout>
                <c:manualLayout>
                  <c:x val="-0.18761646352536501"/>
                  <c:y val="0.13910976154079199"/>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11728926537981"/>
                  <c:y val="-0.123582045369923"/>
                </c:manualLayout>
              </c:layout>
              <c:spPr/>
              <c:txPr>
                <a:bodyPr/>
                <a:lstStyle/>
                <a:p>
                  <a:pPr>
                    <a:defRPr sz="900">
                      <a:solidFill>
                        <a:srgbClr val="A6A6A6"/>
                      </a:solidFill>
                    </a:defRPr>
                  </a:pPr>
                  <a:endParaRPr lang="da-DK"/>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15481012252571799"/>
                  <c:y val="-6.658610872777820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138710435516435"/>
                  <c:y val="7.5397605463447107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28032004101994"/>
                  <c:y val="0.119346625007805"/>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900"/>
                </a:pPr>
                <a:endParaRPr lang="da-DK"/>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Sheet1!$A$196:$A$200</c:f>
              <c:strCache>
                <c:ptCount val="5"/>
                <c:pt idx="0">
                  <c:v>Publishing</c:v>
                </c:pt>
                <c:pt idx="1">
                  <c:v>Universities &amp; Research Orgs</c:v>
                </c:pt>
                <c:pt idx="2">
                  <c:v>Funders</c:v>
                </c:pt>
                <c:pt idx="3">
                  <c:v>Associations</c:v>
                </c:pt>
                <c:pt idx="4">
                  <c:v>Repositories &amp; Profile Sys</c:v>
                </c:pt>
              </c:strCache>
            </c:strRef>
          </c:cat>
          <c:val>
            <c:numRef>
              <c:f>Sheet1!$B$196:$B$200</c:f>
              <c:numCache>
                <c:formatCode>General</c:formatCode>
                <c:ptCount val="5"/>
                <c:pt idx="0">
                  <c:v>33</c:v>
                </c:pt>
                <c:pt idx="1">
                  <c:v>48</c:v>
                </c:pt>
                <c:pt idx="2">
                  <c:v>9</c:v>
                </c:pt>
                <c:pt idx="3">
                  <c:v>18</c:v>
                </c:pt>
                <c:pt idx="4">
                  <c:v>15</c:v>
                </c:pt>
              </c:numCache>
            </c:numRef>
          </c:val>
        </c:ser>
        <c:dLbls>
          <c:dLblPos val="ctr"/>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702402444105"/>
          <c:y val="0.118915622753669"/>
          <c:w val="0.63759477850298596"/>
          <c:h val="0.74165394586998101"/>
        </c:manualLayout>
      </c:layout>
      <c:doughnutChart>
        <c:varyColors val="1"/>
        <c:ser>
          <c:idx val="0"/>
          <c:order val="0"/>
          <c:dLbls>
            <c:dLbl>
              <c:idx val="1"/>
              <c:layout>
                <c:manualLayout>
                  <c:x val="3.06372549019608E-2"/>
                  <c:y val="8.6505190311418692E-3"/>
                </c:manualLayout>
              </c:layout>
              <c:spPr/>
              <c:txPr>
                <a:bodyPr/>
                <a:lstStyle/>
                <a:p>
                  <a:pPr>
                    <a:defRPr sz="1000">
                      <a:solidFill>
                        <a:schemeClr val="bg1">
                          <a:lumMod val="65000"/>
                        </a:schemeClr>
                      </a:solidFill>
                    </a:defRPr>
                  </a:pPr>
                  <a:endParaRPr lang="da-DK"/>
                </a:p>
              </c:txPr>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000"/>
                </a:pPr>
                <a:endParaRPr lang="da-DK"/>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Sheet1!$A$192:$A$194</c:f>
              <c:strCache>
                <c:ptCount val="3"/>
                <c:pt idx="0">
                  <c:v>EMEA</c:v>
                </c:pt>
                <c:pt idx="1">
                  <c:v>Americas</c:v>
                </c:pt>
                <c:pt idx="2">
                  <c:v>AsiaPac</c:v>
                </c:pt>
              </c:strCache>
            </c:strRef>
          </c:cat>
          <c:val>
            <c:numRef>
              <c:f>Sheet1!$B$192:$B$194</c:f>
              <c:numCache>
                <c:formatCode>General</c:formatCode>
                <c:ptCount val="3"/>
                <c:pt idx="0">
                  <c:v>43</c:v>
                </c:pt>
                <c:pt idx="1">
                  <c:v>62</c:v>
                </c:pt>
                <c:pt idx="2">
                  <c:v>18</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Registations!$C$1</c:f>
              <c:strCache>
                <c:ptCount val="1"/>
                <c:pt idx="0">
                  <c:v>Trusted party</c:v>
                </c:pt>
              </c:strCache>
            </c:strRef>
          </c:tx>
          <c:invertIfNegative val="0"/>
          <c:cat>
            <c:strRef>
              <c:f>Registations!$B$2:$B$20</c:f>
              <c:strCache>
                <c:ptCount val="19"/>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strCache>
            </c:strRef>
          </c:cat>
          <c:val>
            <c:numRef>
              <c:f>Registations!$C$2:$C$20</c:f>
              <c:numCache>
                <c:formatCode>_(* #,##0_);_(* \(#,##0\);_(* "-"??_);_(@_)</c:formatCode>
                <c:ptCount val="19"/>
                <c:pt idx="0">
                  <c:v>0</c:v>
                </c:pt>
                <c:pt idx="1">
                  <c:v>16693</c:v>
                </c:pt>
                <c:pt idx="2">
                  <c:v>28007</c:v>
                </c:pt>
                <c:pt idx="3">
                  <c:v>38044</c:v>
                </c:pt>
                <c:pt idx="4">
                  <c:v>48260</c:v>
                </c:pt>
                <c:pt idx="5">
                  <c:v>65250</c:v>
                </c:pt>
                <c:pt idx="6">
                  <c:v>86521</c:v>
                </c:pt>
                <c:pt idx="7">
                  <c:v>101882</c:v>
                </c:pt>
                <c:pt idx="8">
                  <c:v>122066</c:v>
                </c:pt>
                <c:pt idx="9">
                  <c:v>134809</c:v>
                </c:pt>
                <c:pt idx="10">
                  <c:v>170847</c:v>
                </c:pt>
                <c:pt idx="11">
                  <c:v>213763</c:v>
                </c:pt>
                <c:pt idx="12">
                  <c:v>249704.15415217311</c:v>
                </c:pt>
                <c:pt idx="13">
                  <c:v>284355.60019110312</c:v>
                </c:pt>
                <c:pt idx="14">
                  <c:v>320597.21589490131</c:v>
                </c:pt>
                <c:pt idx="15">
                  <c:v>356998.17545253399</c:v>
                </c:pt>
                <c:pt idx="16">
                  <c:v>386419.32071459579</c:v>
                </c:pt>
                <c:pt idx="17">
                  <c:v>424809.12282685621</c:v>
                </c:pt>
                <c:pt idx="18">
                  <c:v>460008.12282685621</c:v>
                </c:pt>
              </c:numCache>
            </c:numRef>
          </c:val>
        </c:ser>
        <c:ser>
          <c:idx val="1"/>
          <c:order val="1"/>
          <c:tx>
            <c:strRef>
              <c:f>Registations!$D$1</c:f>
              <c:strCache>
                <c:ptCount val="1"/>
                <c:pt idx="0">
                  <c:v>Website</c:v>
                </c:pt>
              </c:strCache>
            </c:strRef>
          </c:tx>
          <c:invertIfNegative val="0"/>
          <c:cat>
            <c:strRef>
              <c:f>Registations!$B$2:$B$20</c:f>
              <c:strCache>
                <c:ptCount val="19"/>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strCache>
            </c:strRef>
          </c:cat>
          <c:val>
            <c:numRef>
              <c:f>Registations!$D$2:$D$20</c:f>
              <c:numCache>
                <c:formatCode>_(* #,##0_);_(* \(#,##0\);_(* "-"??_);_(@_)</c:formatCode>
                <c:ptCount val="19"/>
                <c:pt idx="0">
                  <c:v>500</c:v>
                </c:pt>
                <c:pt idx="1">
                  <c:v>9213</c:v>
                </c:pt>
                <c:pt idx="2">
                  <c:v>16154</c:v>
                </c:pt>
                <c:pt idx="3">
                  <c:v>22845</c:v>
                </c:pt>
                <c:pt idx="4">
                  <c:v>27663</c:v>
                </c:pt>
                <c:pt idx="5">
                  <c:v>34945</c:v>
                </c:pt>
                <c:pt idx="6">
                  <c:v>43650</c:v>
                </c:pt>
                <c:pt idx="7">
                  <c:v>51371</c:v>
                </c:pt>
                <c:pt idx="8">
                  <c:v>59498</c:v>
                </c:pt>
                <c:pt idx="9">
                  <c:v>68606</c:v>
                </c:pt>
                <c:pt idx="10">
                  <c:v>84991</c:v>
                </c:pt>
                <c:pt idx="11">
                  <c:v>97783</c:v>
                </c:pt>
                <c:pt idx="12">
                  <c:v>110210.3116428771</c:v>
                </c:pt>
                <c:pt idx="13">
                  <c:v>130936.2758405443</c:v>
                </c:pt>
                <c:pt idx="14">
                  <c:v>147448.12359030469</c:v>
                </c:pt>
                <c:pt idx="15">
                  <c:v>156393.57072370921</c:v>
                </c:pt>
                <c:pt idx="16">
                  <c:v>175807.37825581609</c:v>
                </c:pt>
                <c:pt idx="17">
                  <c:v>192574.08901909119</c:v>
                </c:pt>
                <c:pt idx="18">
                  <c:v>204113.08901909119</c:v>
                </c:pt>
              </c:numCache>
            </c:numRef>
          </c:val>
        </c:ser>
        <c:ser>
          <c:idx val="2"/>
          <c:order val="2"/>
          <c:tx>
            <c:strRef>
              <c:f>Registations!$E$1</c:f>
              <c:strCache>
                <c:ptCount val="1"/>
                <c:pt idx="0">
                  <c:v>Creator</c:v>
                </c:pt>
              </c:strCache>
            </c:strRef>
          </c:tx>
          <c:invertIfNegative val="0"/>
          <c:cat>
            <c:strRef>
              <c:f>Registations!$B$2:$B$20</c:f>
              <c:strCache>
                <c:ptCount val="19"/>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strCache>
            </c:strRef>
          </c:cat>
          <c:val>
            <c:numRef>
              <c:f>Registations!$E$2:$E$20</c:f>
              <c:numCache>
                <c:formatCode>_(* #,##0_);_(* \(#,##0\);_(* "-"??_);_(@_)</c:formatCode>
                <c:ptCount val="19"/>
                <c:pt idx="0">
                  <c:v>0</c:v>
                </c:pt>
                <c:pt idx="1">
                  <c:v>0</c:v>
                </c:pt>
                <c:pt idx="2">
                  <c:v>0</c:v>
                </c:pt>
                <c:pt idx="3">
                  <c:v>0</c:v>
                </c:pt>
                <c:pt idx="4">
                  <c:v>0</c:v>
                </c:pt>
                <c:pt idx="5">
                  <c:v>0</c:v>
                </c:pt>
                <c:pt idx="6">
                  <c:v>0</c:v>
                </c:pt>
                <c:pt idx="7">
                  <c:v>0</c:v>
                </c:pt>
                <c:pt idx="8">
                  <c:v>0</c:v>
                </c:pt>
                <c:pt idx="9">
                  <c:v>0</c:v>
                </c:pt>
                <c:pt idx="10">
                  <c:v>0</c:v>
                </c:pt>
                <c:pt idx="11">
                  <c:v>0</c:v>
                </c:pt>
                <c:pt idx="12">
                  <c:v>1826</c:v>
                </c:pt>
                <c:pt idx="13">
                  <c:v>2256</c:v>
                </c:pt>
                <c:pt idx="14">
                  <c:v>2285</c:v>
                </c:pt>
                <c:pt idx="15">
                  <c:v>2297</c:v>
                </c:pt>
                <c:pt idx="16">
                  <c:v>2717</c:v>
                </c:pt>
                <c:pt idx="17">
                  <c:v>18170</c:v>
                </c:pt>
                <c:pt idx="18">
                  <c:v>18825</c:v>
                </c:pt>
              </c:numCache>
            </c:numRef>
          </c:val>
        </c:ser>
        <c:dLbls>
          <c:showLegendKey val="0"/>
          <c:showVal val="0"/>
          <c:showCatName val="0"/>
          <c:showSerName val="0"/>
          <c:showPercent val="0"/>
          <c:showBubbleSize val="0"/>
        </c:dLbls>
        <c:gapWidth val="150"/>
        <c:overlap val="100"/>
        <c:axId val="243852264"/>
        <c:axId val="243855792"/>
      </c:barChart>
      <c:catAx>
        <c:axId val="243852264"/>
        <c:scaling>
          <c:orientation val="minMax"/>
        </c:scaling>
        <c:delete val="0"/>
        <c:axPos val="b"/>
        <c:numFmt formatCode="General" sourceLinked="0"/>
        <c:majorTickMark val="out"/>
        <c:minorTickMark val="none"/>
        <c:tickLblPos val="nextTo"/>
        <c:txPr>
          <a:bodyPr/>
          <a:lstStyle/>
          <a:p>
            <a:pPr>
              <a:defRPr>
                <a:solidFill>
                  <a:schemeClr val="tx1"/>
                </a:solidFill>
              </a:defRPr>
            </a:pPr>
            <a:endParaRPr lang="da-DK"/>
          </a:p>
        </c:txPr>
        <c:crossAx val="243855792"/>
        <c:crosses val="autoZero"/>
        <c:auto val="1"/>
        <c:lblAlgn val="ctr"/>
        <c:lblOffset val="100"/>
        <c:noMultiLvlLbl val="0"/>
      </c:catAx>
      <c:valAx>
        <c:axId val="243855792"/>
        <c:scaling>
          <c:orientation val="minMax"/>
        </c:scaling>
        <c:delete val="0"/>
        <c:axPos val="l"/>
        <c:majorGridlines/>
        <c:numFmt formatCode="_(* #,##0_);_(* \(#,##0\);_(* &quot;-&quot;??_);_(@_)" sourceLinked="1"/>
        <c:majorTickMark val="out"/>
        <c:minorTickMark val="none"/>
        <c:tickLblPos val="nextTo"/>
        <c:txPr>
          <a:bodyPr/>
          <a:lstStyle/>
          <a:p>
            <a:pPr>
              <a:defRPr>
                <a:solidFill>
                  <a:schemeClr val="bg1"/>
                </a:solidFill>
              </a:defRPr>
            </a:pPr>
            <a:endParaRPr lang="da-DK"/>
          </a:p>
        </c:txPr>
        <c:crossAx val="243852264"/>
        <c:crosses val="autoZero"/>
        <c:crossBetween val="between"/>
      </c:valAx>
      <c:spPr>
        <a:ln>
          <a:noFill/>
        </a:ln>
      </c:spPr>
    </c:plotArea>
    <c:legend>
      <c:legendPos val="r"/>
      <c:layout>
        <c:manualLayout>
          <c:xMode val="edge"/>
          <c:yMode val="edge"/>
          <c:x val="0.26365739084420903"/>
          <c:y val="0.34123693571577102"/>
          <c:w val="0.15518235203085801"/>
          <c:h val="0.16500778936576399"/>
        </c:manualLayout>
      </c:layout>
      <c:overlay val="0"/>
      <c:txPr>
        <a:bodyPr/>
        <a:lstStyle/>
        <a:p>
          <a:pPr>
            <a:defRPr>
              <a:solidFill>
                <a:schemeClr val="tx1"/>
              </a:solidFill>
            </a:defRPr>
          </a:pPr>
          <a:endParaRPr lang="da-DK"/>
        </a:p>
      </c:txPr>
    </c:legend>
    <c:plotVisOnly val="1"/>
    <c:dispBlanksAs val="gap"/>
    <c:showDLblsOverMax val="0"/>
  </c:chart>
  <c:externalData r:id="rId2">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6.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2FBD0-4AD9-A24A-80F1-DDA3F00D0E70}"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4FFC0080-ADC8-144C-8789-1CFC4297B1AA}">
      <dgm:prSet/>
      <dgm:spPr>
        <a:solidFill>
          <a:srgbClr val="37769A"/>
        </a:solidFill>
      </dgm:spPr>
      <dgm:t>
        <a:bodyPr/>
        <a:lstStyle/>
        <a:p>
          <a:pPr rtl="0"/>
          <a:r>
            <a:rPr lang="en-US" dirty="0" err="1" smtClean="0"/>
            <a:t>Skal</a:t>
          </a:r>
          <a:r>
            <a:rPr lang="en-US" dirty="0" smtClean="0"/>
            <a:t> </a:t>
          </a:r>
          <a:r>
            <a:rPr lang="en-US" dirty="0" err="1" smtClean="0"/>
            <a:t>forskerne</a:t>
          </a:r>
          <a:r>
            <a:rPr lang="en-US" dirty="0" smtClean="0"/>
            <a:t> </a:t>
          </a:r>
          <a:r>
            <a:rPr lang="en-US" dirty="0" err="1" smtClean="0"/>
            <a:t>støtte</a:t>
          </a:r>
          <a:r>
            <a:rPr lang="en-US" dirty="0" smtClean="0"/>
            <a:t> op om ORCID’s mission, </a:t>
          </a:r>
          <a:r>
            <a:rPr lang="en-US" dirty="0" err="1" smtClean="0"/>
            <a:t>og</a:t>
          </a:r>
          <a:r>
            <a:rPr lang="en-US" dirty="0" smtClean="0"/>
            <a:t> </a:t>
          </a:r>
          <a:r>
            <a:rPr lang="en-US" dirty="0" err="1" smtClean="0"/>
            <a:t>gøre</a:t>
          </a:r>
          <a:r>
            <a:rPr lang="en-US" dirty="0" smtClean="0"/>
            <a:t> </a:t>
          </a:r>
          <a:r>
            <a:rPr lang="en-US" dirty="0" err="1" smtClean="0"/>
            <a:t>brug</a:t>
          </a:r>
          <a:r>
            <a:rPr lang="en-US" dirty="0" smtClean="0"/>
            <a:t> </a:t>
          </a:r>
          <a:r>
            <a:rPr lang="en-US" dirty="0" err="1" smtClean="0"/>
            <a:t>af</a:t>
          </a:r>
          <a:r>
            <a:rPr lang="en-US" dirty="0" smtClean="0"/>
            <a:t> ORCID </a:t>
          </a:r>
          <a:r>
            <a:rPr lang="en-US" dirty="0" err="1" smtClean="0"/>
            <a:t>ID’er</a:t>
          </a:r>
          <a:endParaRPr lang="en-US" dirty="0"/>
        </a:p>
      </dgm:t>
    </dgm:pt>
    <dgm:pt modelId="{19BBFCEB-F2CD-B643-8475-1A41C0D52614}" type="parTrans" cxnId="{08F17184-D248-B040-B62F-DC66632269AF}">
      <dgm:prSet/>
      <dgm:spPr/>
      <dgm:t>
        <a:bodyPr/>
        <a:lstStyle/>
        <a:p>
          <a:endParaRPr lang="en-US"/>
        </a:p>
      </dgm:t>
    </dgm:pt>
    <dgm:pt modelId="{8BD74B91-D832-0444-BAEB-A9898EF4745C}" type="sibTrans" cxnId="{08F17184-D248-B040-B62F-DC66632269AF}">
      <dgm:prSet/>
      <dgm:spPr/>
      <dgm:t>
        <a:bodyPr/>
        <a:lstStyle/>
        <a:p>
          <a:endParaRPr lang="en-US"/>
        </a:p>
      </dgm:t>
    </dgm:pt>
    <dgm:pt modelId="{1C19063C-07E9-8548-A07A-859121C770CB}">
      <dgm:prSet/>
      <dgm:spPr>
        <a:solidFill>
          <a:srgbClr val="37769A"/>
        </a:solidFill>
      </dgm:spPr>
      <dgm:t>
        <a:bodyPr/>
        <a:lstStyle/>
        <a:p>
          <a:pPr rtl="0"/>
          <a:r>
            <a:rPr lang="en-US" dirty="0" err="1" smtClean="0"/>
            <a:t>Skal</a:t>
          </a:r>
          <a:r>
            <a:rPr lang="en-US" dirty="0" smtClean="0"/>
            <a:t> </a:t>
          </a:r>
          <a:r>
            <a:rPr lang="en-US" dirty="0" err="1" smtClean="0"/>
            <a:t>systemer</a:t>
          </a:r>
          <a:r>
            <a:rPr lang="en-US" dirty="0" smtClean="0"/>
            <a:t> </a:t>
          </a:r>
          <a:r>
            <a:rPr lang="en-US" dirty="0" err="1" smtClean="0"/>
            <a:t>til</a:t>
          </a:r>
          <a:r>
            <a:rPr lang="en-US" dirty="0" smtClean="0"/>
            <a:t> </a:t>
          </a:r>
          <a:r>
            <a:rPr lang="en-US" dirty="0" err="1" smtClean="0"/>
            <a:t>forskningsregistrering</a:t>
          </a:r>
          <a:r>
            <a:rPr lang="en-US" dirty="0" smtClean="0"/>
            <a:t> </a:t>
          </a:r>
          <a:r>
            <a:rPr lang="en-US" dirty="0" err="1" smtClean="0"/>
            <a:t>indlejre</a:t>
          </a:r>
          <a:r>
            <a:rPr lang="en-US" dirty="0" smtClean="0"/>
            <a:t> ORCID </a:t>
          </a:r>
          <a:r>
            <a:rPr lang="en-US" dirty="0" err="1" smtClean="0"/>
            <a:t>ID’er</a:t>
          </a:r>
          <a:r>
            <a:rPr lang="en-US" dirty="0" smtClean="0"/>
            <a:t> </a:t>
          </a:r>
          <a:r>
            <a:rPr lang="en-US" dirty="0" err="1" smtClean="0"/>
            <a:t>i</a:t>
          </a:r>
          <a:r>
            <a:rPr lang="en-US" dirty="0" smtClean="0"/>
            <a:t> </a:t>
          </a:r>
          <a:r>
            <a:rPr lang="en-US" dirty="0" err="1" smtClean="0"/>
            <a:t>deres</a:t>
          </a:r>
          <a:r>
            <a:rPr lang="en-US" dirty="0" smtClean="0"/>
            <a:t> processer, </a:t>
          </a:r>
          <a:r>
            <a:rPr lang="en-US" dirty="0" err="1" smtClean="0"/>
            <a:t>og</a:t>
          </a:r>
          <a:r>
            <a:rPr lang="en-US" dirty="0" smtClean="0"/>
            <a:t> </a:t>
          </a:r>
          <a:r>
            <a:rPr lang="en-US" dirty="0" err="1" smtClean="0"/>
            <a:t>linke</a:t>
          </a:r>
          <a:r>
            <a:rPr lang="en-US" dirty="0" smtClean="0"/>
            <a:t> </a:t>
          </a:r>
          <a:r>
            <a:rPr lang="en-US" dirty="0" err="1" smtClean="0"/>
            <a:t>tilbage</a:t>
          </a:r>
          <a:r>
            <a:rPr lang="en-US" dirty="0" smtClean="0"/>
            <a:t> </a:t>
          </a:r>
          <a:r>
            <a:rPr lang="en-US" dirty="0" err="1" smtClean="0"/>
            <a:t>til</a:t>
          </a:r>
          <a:r>
            <a:rPr lang="en-US" dirty="0" smtClean="0"/>
            <a:t> ORCID </a:t>
          </a:r>
          <a:r>
            <a:rPr lang="en-US" dirty="0" err="1" smtClean="0"/>
            <a:t>registret</a:t>
          </a:r>
          <a:r>
            <a:rPr lang="en-US" dirty="0" smtClean="0"/>
            <a:t>. </a:t>
          </a:r>
          <a:endParaRPr lang="en-US" dirty="0"/>
        </a:p>
      </dgm:t>
    </dgm:pt>
    <dgm:pt modelId="{37479777-459C-B947-920C-A8E5F6E898B9}" type="parTrans" cxnId="{33B08B62-B5B6-CB47-8947-55BE71A074AF}">
      <dgm:prSet/>
      <dgm:spPr/>
      <dgm:t>
        <a:bodyPr/>
        <a:lstStyle/>
        <a:p>
          <a:endParaRPr lang="en-US"/>
        </a:p>
      </dgm:t>
    </dgm:pt>
    <dgm:pt modelId="{08D75CC4-994F-FC4D-8486-41CE0788FD3A}" type="sibTrans" cxnId="{33B08B62-B5B6-CB47-8947-55BE71A074AF}">
      <dgm:prSet/>
      <dgm:spPr/>
      <dgm:t>
        <a:bodyPr/>
        <a:lstStyle/>
        <a:p>
          <a:endParaRPr lang="en-US"/>
        </a:p>
      </dgm:t>
    </dgm:pt>
    <dgm:pt modelId="{2CE719F1-2736-8F42-83B5-31221FCEC83E}" type="pres">
      <dgm:prSet presAssocID="{05C2FBD0-4AD9-A24A-80F1-DDA3F00D0E70}" presName="diagram" presStyleCnt="0">
        <dgm:presLayoutVars>
          <dgm:dir/>
          <dgm:resizeHandles val="exact"/>
        </dgm:presLayoutVars>
      </dgm:prSet>
      <dgm:spPr/>
      <dgm:t>
        <a:bodyPr/>
        <a:lstStyle/>
        <a:p>
          <a:endParaRPr lang="en-US"/>
        </a:p>
      </dgm:t>
    </dgm:pt>
    <dgm:pt modelId="{D1F8DB2B-6BF5-EA4A-B956-30F7063F569D}" type="pres">
      <dgm:prSet presAssocID="{4FFC0080-ADC8-144C-8789-1CFC4297B1AA}" presName="arrow" presStyleLbl="node1" presStyleIdx="0" presStyleCnt="2">
        <dgm:presLayoutVars>
          <dgm:bulletEnabled val="1"/>
        </dgm:presLayoutVars>
      </dgm:prSet>
      <dgm:spPr/>
      <dgm:t>
        <a:bodyPr/>
        <a:lstStyle/>
        <a:p>
          <a:endParaRPr lang="en-US"/>
        </a:p>
      </dgm:t>
    </dgm:pt>
    <dgm:pt modelId="{1B56F350-1D02-2A4D-816F-A03307508660}" type="pres">
      <dgm:prSet presAssocID="{1C19063C-07E9-8548-A07A-859121C770CB}" presName="arrow" presStyleLbl="node1" presStyleIdx="1" presStyleCnt="2">
        <dgm:presLayoutVars>
          <dgm:bulletEnabled val="1"/>
        </dgm:presLayoutVars>
      </dgm:prSet>
      <dgm:spPr/>
      <dgm:t>
        <a:bodyPr/>
        <a:lstStyle/>
        <a:p>
          <a:endParaRPr lang="en-US"/>
        </a:p>
      </dgm:t>
    </dgm:pt>
  </dgm:ptLst>
  <dgm:cxnLst>
    <dgm:cxn modelId="{33B08B62-B5B6-CB47-8947-55BE71A074AF}" srcId="{05C2FBD0-4AD9-A24A-80F1-DDA3F00D0E70}" destId="{1C19063C-07E9-8548-A07A-859121C770CB}" srcOrd="1" destOrd="0" parTransId="{37479777-459C-B947-920C-A8E5F6E898B9}" sibTransId="{08D75CC4-994F-FC4D-8486-41CE0788FD3A}"/>
    <dgm:cxn modelId="{BCC0AEB0-3FD0-F140-9C31-592763974864}" type="presOf" srcId="{1C19063C-07E9-8548-A07A-859121C770CB}" destId="{1B56F350-1D02-2A4D-816F-A03307508660}" srcOrd="0" destOrd="0" presId="urn:microsoft.com/office/officeart/2005/8/layout/arrow5"/>
    <dgm:cxn modelId="{08F17184-D248-B040-B62F-DC66632269AF}" srcId="{05C2FBD0-4AD9-A24A-80F1-DDA3F00D0E70}" destId="{4FFC0080-ADC8-144C-8789-1CFC4297B1AA}" srcOrd="0" destOrd="0" parTransId="{19BBFCEB-F2CD-B643-8475-1A41C0D52614}" sibTransId="{8BD74B91-D832-0444-BAEB-A9898EF4745C}"/>
    <dgm:cxn modelId="{CD4A4BC0-4ED9-5049-A1E3-C823074F5E8F}" type="presOf" srcId="{4FFC0080-ADC8-144C-8789-1CFC4297B1AA}" destId="{D1F8DB2B-6BF5-EA4A-B956-30F7063F569D}" srcOrd="0" destOrd="0" presId="urn:microsoft.com/office/officeart/2005/8/layout/arrow5"/>
    <dgm:cxn modelId="{19D786DA-674E-1241-86D6-3DAB27AEE75C}" type="presOf" srcId="{05C2FBD0-4AD9-A24A-80F1-DDA3F00D0E70}" destId="{2CE719F1-2736-8F42-83B5-31221FCEC83E}" srcOrd="0" destOrd="0" presId="urn:microsoft.com/office/officeart/2005/8/layout/arrow5"/>
    <dgm:cxn modelId="{D8327D41-D02D-634E-8D12-C9663C7F6681}" type="presParOf" srcId="{2CE719F1-2736-8F42-83B5-31221FCEC83E}" destId="{D1F8DB2B-6BF5-EA4A-B956-30F7063F569D}" srcOrd="0" destOrd="0" presId="urn:microsoft.com/office/officeart/2005/8/layout/arrow5"/>
    <dgm:cxn modelId="{CC79CB9E-ACF4-2447-8C64-79E5A91E90A3}" type="presParOf" srcId="{2CE719F1-2736-8F42-83B5-31221FCEC83E}" destId="{1B56F350-1D02-2A4D-816F-A03307508660}"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C459D8B-178B-BF40-90F1-387C7C331353}" type="doc">
      <dgm:prSet loTypeId="urn:microsoft.com/office/officeart/2005/8/layout/radial2" loCatId="" qsTypeId="urn:microsoft.com/office/officeart/2005/8/quickstyle/simple4" qsCatId="simple" csTypeId="urn:microsoft.com/office/officeart/2005/8/colors/accent1_2" csCatId="accent1" phldr="1"/>
      <dgm:spPr/>
      <dgm:t>
        <a:bodyPr/>
        <a:lstStyle/>
        <a:p>
          <a:endParaRPr lang="en-US"/>
        </a:p>
      </dgm:t>
    </dgm:pt>
    <dgm:pt modelId="{FDD835D1-5FD8-D344-934C-525034F7FFA9}">
      <dgm:prSet custT="1"/>
      <dgm:spPr>
        <a:solidFill>
          <a:srgbClr val="37769A"/>
        </a:solidFill>
      </dgm:spPr>
      <dgm:t>
        <a:bodyPr/>
        <a:lstStyle/>
        <a:p>
          <a:pPr rtl="0"/>
          <a:r>
            <a:rPr lang="en-US" sz="1400" dirty="0" err="1" smtClean="0"/>
            <a:t>Fonde</a:t>
          </a:r>
          <a:endParaRPr lang="en-US" sz="1400" dirty="0"/>
        </a:p>
      </dgm:t>
    </dgm:pt>
    <dgm:pt modelId="{6B25033F-D846-D040-9CFC-0BA62AAE5E79}" type="parTrans" cxnId="{269CA52A-DF20-9646-A8EB-DCC88EDF9E2D}">
      <dgm:prSet/>
      <dgm:spPr/>
      <dgm:t>
        <a:bodyPr/>
        <a:lstStyle/>
        <a:p>
          <a:endParaRPr lang="en-US"/>
        </a:p>
      </dgm:t>
    </dgm:pt>
    <dgm:pt modelId="{FEB6C83E-4082-6E4C-9665-3B24A6566664}" type="sibTrans" cxnId="{269CA52A-DF20-9646-A8EB-DCC88EDF9E2D}">
      <dgm:prSet/>
      <dgm:spPr/>
      <dgm:t>
        <a:bodyPr/>
        <a:lstStyle/>
        <a:p>
          <a:endParaRPr lang="en-US"/>
        </a:p>
      </dgm:t>
    </dgm:pt>
    <dgm:pt modelId="{4B44C35C-3C6A-C745-AE34-00CADD690072}">
      <dgm:prSet custT="1"/>
      <dgm:spPr/>
      <dgm:t>
        <a:bodyPr/>
        <a:lstStyle/>
        <a:p>
          <a:pPr rtl="0"/>
          <a:endParaRPr lang="en-US" sz="1200" dirty="0"/>
        </a:p>
      </dgm:t>
    </dgm:pt>
    <dgm:pt modelId="{8F89F5D8-DBB0-B84D-A007-A1DD37AF766F}" type="parTrans" cxnId="{6E365544-AAB9-914E-932E-2F651E4FFE50}">
      <dgm:prSet/>
      <dgm:spPr/>
      <dgm:t>
        <a:bodyPr/>
        <a:lstStyle/>
        <a:p>
          <a:endParaRPr lang="en-US"/>
        </a:p>
      </dgm:t>
    </dgm:pt>
    <dgm:pt modelId="{8891C400-09A1-AB41-87C4-DB6C761D2B94}" type="sibTrans" cxnId="{6E365544-AAB9-914E-932E-2F651E4FFE50}">
      <dgm:prSet/>
      <dgm:spPr/>
      <dgm:t>
        <a:bodyPr/>
        <a:lstStyle/>
        <a:p>
          <a:endParaRPr lang="en-US"/>
        </a:p>
      </dgm:t>
    </dgm:pt>
    <dgm:pt modelId="{A15802E9-4222-7649-B084-AAC20D0EECE6}">
      <dgm:prSet custT="1"/>
      <dgm:spPr/>
      <dgm:t>
        <a:bodyPr/>
        <a:lstStyle/>
        <a:p>
          <a:pPr rtl="0"/>
          <a:r>
            <a:rPr lang="en-US" sz="1200" dirty="0" err="1" smtClean="0"/>
            <a:t>Forskningsregistrerings-systemer</a:t>
          </a:r>
          <a:endParaRPr lang="en-US" sz="1200" dirty="0"/>
        </a:p>
      </dgm:t>
    </dgm:pt>
    <dgm:pt modelId="{90047392-8F43-A64B-A733-A651B5CF0B20}" type="parTrans" cxnId="{E513718F-C7C3-F34E-8543-4C58667AFCF4}">
      <dgm:prSet/>
      <dgm:spPr/>
      <dgm:t>
        <a:bodyPr/>
        <a:lstStyle/>
        <a:p>
          <a:endParaRPr lang="en-US"/>
        </a:p>
      </dgm:t>
    </dgm:pt>
    <dgm:pt modelId="{E2A5EEE8-1B93-304B-9FFF-FD79DAF36FFB}" type="sibTrans" cxnId="{E513718F-C7C3-F34E-8543-4C58667AFCF4}">
      <dgm:prSet/>
      <dgm:spPr/>
      <dgm:t>
        <a:bodyPr/>
        <a:lstStyle/>
        <a:p>
          <a:endParaRPr lang="en-US"/>
        </a:p>
      </dgm:t>
    </dgm:pt>
    <dgm:pt modelId="{765C24AE-C2F0-2C4F-ADFE-ACF454FCB00D}">
      <dgm:prSet custT="1"/>
      <dgm:spPr>
        <a:solidFill>
          <a:srgbClr val="37769A"/>
        </a:solidFill>
      </dgm:spPr>
      <dgm:t>
        <a:bodyPr/>
        <a:lstStyle/>
        <a:p>
          <a:pPr rtl="0"/>
          <a:r>
            <a:rPr lang="en-US" sz="1200" dirty="0" err="1" smtClean="0"/>
            <a:t>Forsknings-institutioner</a:t>
          </a:r>
          <a:endParaRPr lang="en-US" sz="1200" dirty="0"/>
        </a:p>
      </dgm:t>
    </dgm:pt>
    <dgm:pt modelId="{30B3B43D-8AD2-5F4B-874A-3DA410DF3E82}" type="parTrans" cxnId="{6AD18298-CDD2-7247-99DB-C3D5EC3EDD23}">
      <dgm:prSet/>
      <dgm:spPr/>
      <dgm:t>
        <a:bodyPr/>
        <a:lstStyle/>
        <a:p>
          <a:endParaRPr lang="en-US"/>
        </a:p>
      </dgm:t>
    </dgm:pt>
    <dgm:pt modelId="{ED9BD704-BE9B-D241-BB80-1857C44D7DA6}" type="sibTrans" cxnId="{6AD18298-CDD2-7247-99DB-C3D5EC3EDD23}">
      <dgm:prSet/>
      <dgm:spPr/>
      <dgm:t>
        <a:bodyPr/>
        <a:lstStyle/>
        <a:p>
          <a:endParaRPr lang="en-US"/>
        </a:p>
      </dgm:t>
    </dgm:pt>
    <dgm:pt modelId="{5C75BFE8-13D4-E942-8730-CA9EAD8C9BAF}">
      <dgm:prSet custT="1"/>
      <dgm:spPr/>
      <dgm:t>
        <a:bodyPr/>
        <a:lstStyle/>
        <a:p>
          <a:pPr rtl="0"/>
          <a:r>
            <a:rPr lang="en-US" sz="1200" dirty="0" err="1" smtClean="0"/>
            <a:t>Fornyelse</a:t>
          </a:r>
          <a:r>
            <a:rPr lang="en-US" sz="1200" dirty="0" smtClean="0"/>
            <a:t> </a:t>
          </a:r>
          <a:r>
            <a:rPr lang="en-US" sz="1200" dirty="0" err="1" smtClean="0"/>
            <a:t>af</a:t>
          </a:r>
          <a:r>
            <a:rPr lang="en-US" sz="1200" dirty="0" smtClean="0"/>
            <a:t> </a:t>
          </a:r>
          <a:r>
            <a:rPr lang="en-US" sz="1200" dirty="0" err="1" smtClean="0"/>
            <a:t>medlemskab</a:t>
          </a:r>
          <a:endParaRPr lang="en-US" sz="1200" dirty="0"/>
        </a:p>
      </dgm:t>
    </dgm:pt>
    <dgm:pt modelId="{A98D910D-7F40-494F-A354-CD5F38303B85}" type="parTrans" cxnId="{D95F982E-4D93-094D-B0AF-D801F82E3244}">
      <dgm:prSet/>
      <dgm:spPr/>
      <dgm:t>
        <a:bodyPr/>
        <a:lstStyle/>
        <a:p>
          <a:endParaRPr lang="en-US"/>
        </a:p>
      </dgm:t>
    </dgm:pt>
    <dgm:pt modelId="{4231ADB7-2563-944C-8706-8E58F9D792D1}" type="sibTrans" cxnId="{D95F982E-4D93-094D-B0AF-D801F82E3244}">
      <dgm:prSet/>
      <dgm:spPr/>
      <dgm:t>
        <a:bodyPr/>
        <a:lstStyle/>
        <a:p>
          <a:endParaRPr lang="en-US"/>
        </a:p>
      </dgm:t>
    </dgm:pt>
    <dgm:pt modelId="{6909CD5F-EDA6-F844-B84A-2F6F1F8FD6BF}">
      <dgm:prSet/>
      <dgm:spPr>
        <a:solidFill>
          <a:srgbClr val="37769A"/>
        </a:solidFill>
      </dgm:spPr>
      <dgm:t>
        <a:bodyPr/>
        <a:lstStyle/>
        <a:p>
          <a:pPr rtl="0"/>
          <a:r>
            <a:rPr lang="en-US" dirty="0" err="1" smtClean="0"/>
            <a:t>Publicering</a:t>
          </a:r>
          <a:r>
            <a:rPr lang="en-US" dirty="0" smtClean="0"/>
            <a:t> &amp; </a:t>
          </a:r>
          <a:r>
            <a:rPr lang="en-US" dirty="0" err="1" smtClean="0"/>
            <a:t>arkiver</a:t>
          </a:r>
          <a:endParaRPr lang="en-US" dirty="0"/>
        </a:p>
      </dgm:t>
    </dgm:pt>
    <dgm:pt modelId="{1126B82E-5C05-0F4C-8E6E-82FB632C09BC}" type="parTrans" cxnId="{9264791A-6F39-F84C-A218-BD6909F93B6C}">
      <dgm:prSet/>
      <dgm:spPr/>
      <dgm:t>
        <a:bodyPr/>
        <a:lstStyle/>
        <a:p>
          <a:endParaRPr lang="en-US"/>
        </a:p>
      </dgm:t>
    </dgm:pt>
    <dgm:pt modelId="{CC43B4B0-5278-8844-9EB5-A9591E5A684A}" type="sibTrans" cxnId="{9264791A-6F39-F84C-A218-BD6909F93B6C}">
      <dgm:prSet/>
      <dgm:spPr/>
      <dgm:t>
        <a:bodyPr/>
        <a:lstStyle/>
        <a:p>
          <a:endParaRPr lang="en-US"/>
        </a:p>
      </dgm:t>
    </dgm:pt>
    <dgm:pt modelId="{C9562D08-8150-B24F-A136-09EAF062B0E9}">
      <dgm:prSet custT="1"/>
      <dgm:spPr/>
      <dgm:t>
        <a:bodyPr/>
        <a:lstStyle/>
        <a:p>
          <a:pPr rtl="0"/>
          <a:r>
            <a:rPr lang="en-US" sz="1200" dirty="0" err="1" smtClean="0"/>
            <a:t>Systemer</a:t>
          </a:r>
          <a:r>
            <a:rPr lang="en-US" sz="1200" dirty="0" smtClean="0"/>
            <a:t> </a:t>
          </a:r>
          <a:r>
            <a:rPr lang="en-US" sz="1200" dirty="0" err="1" smtClean="0"/>
            <a:t>til</a:t>
          </a:r>
          <a:r>
            <a:rPr lang="en-US" sz="1200" dirty="0" smtClean="0"/>
            <a:t> </a:t>
          </a:r>
          <a:r>
            <a:rPr lang="en-US" sz="1200" dirty="0" err="1" smtClean="0"/>
            <a:t>legatansøgninger</a:t>
          </a:r>
          <a:endParaRPr lang="en-US" sz="1200" dirty="0"/>
        </a:p>
      </dgm:t>
    </dgm:pt>
    <dgm:pt modelId="{F6207DCB-58BC-AC44-A35F-27FB23AA4D5A}" type="parTrans" cxnId="{5AB9614F-813A-204B-8276-574FA2B61596}">
      <dgm:prSet/>
      <dgm:spPr/>
      <dgm:t>
        <a:bodyPr/>
        <a:lstStyle/>
        <a:p>
          <a:endParaRPr lang="en-US"/>
        </a:p>
      </dgm:t>
    </dgm:pt>
    <dgm:pt modelId="{8942B0B3-6C0C-D94E-9DF9-6D0673F523B2}" type="sibTrans" cxnId="{5AB9614F-813A-204B-8276-574FA2B61596}">
      <dgm:prSet/>
      <dgm:spPr/>
      <dgm:t>
        <a:bodyPr/>
        <a:lstStyle/>
        <a:p>
          <a:endParaRPr lang="en-US"/>
        </a:p>
      </dgm:t>
    </dgm:pt>
    <dgm:pt modelId="{9DFC4AEF-64FF-5741-9756-6846E56CA0FC}">
      <dgm:prSet custT="1"/>
      <dgm:spPr>
        <a:solidFill>
          <a:srgbClr val="37769A"/>
        </a:solidFill>
      </dgm:spPr>
      <dgm:t>
        <a:bodyPr/>
        <a:lstStyle/>
        <a:p>
          <a:r>
            <a:rPr lang="en-US" sz="1200" dirty="0" err="1" smtClean="0"/>
            <a:t>Universiteter</a:t>
          </a:r>
          <a:endParaRPr lang="en-US" sz="1200" dirty="0"/>
        </a:p>
      </dgm:t>
    </dgm:pt>
    <dgm:pt modelId="{F29E7D48-2EA3-9E49-9E3F-EA09A453A804}" type="parTrans" cxnId="{C79D5822-2BC9-8A49-A4F4-A230C8922BA7}">
      <dgm:prSet/>
      <dgm:spPr/>
      <dgm:t>
        <a:bodyPr/>
        <a:lstStyle/>
        <a:p>
          <a:endParaRPr lang="en-US"/>
        </a:p>
      </dgm:t>
    </dgm:pt>
    <dgm:pt modelId="{77C145D5-B98F-8C46-88E3-1F1C7FAC639C}" type="sibTrans" cxnId="{C79D5822-2BC9-8A49-A4F4-A230C8922BA7}">
      <dgm:prSet/>
      <dgm:spPr/>
      <dgm:t>
        <a:bodyPr/>
        <a:lstStyle/>
        <a:p>
          <a:endParaRPr lang="en-US"/>
        </a:p>
      </dgm:t>
    </dgm:pt>
    <dgm:pt modelId="{B45BD7D5-0188-9443-87E7-8DF0E7D0BD24}">
      <dgm:prSet custT="1"/>
      <dgm:spPr/>
      <dgm:t>
        <a:bodyPr/>
        <a:lstStyle/>
        <a:p>
          <a:pPr rtl="0"/>
          <a:r>
            <a:rPr lang="en-US" sz="1200" dirty="0" smtClean="0"/>
            <a:t>Integration </a:t>
          </a:r>
          <a:r>
            <a:rPr lang="en-US" sz="1200" dirty="0" err="1" smtClean="0"/>
            <a:t>af</a:t>
          </a:r>
          <a:r>
            <a:rPr lang="en-US" sz="1200" dirty="0" smtClean="0"/>
            <a:t> ORCID </a:t>
          </a:r>
          <a:r>
            <a:rPr lang="en-US" sz="1200" dirty="0" err="1" smtClean="0"/>
            <a:t>ID’er</a:t>
          </a:r>
          <a:r>
            <a:rPr lang="en-US" sz="1200" dirty="0" smtClean="0"/>
            <a:t> </a:t>
          </a:r>
          <a:r>
            <a:rPr lang="en-US" sz="1200" dirty="0" err="1" smtClean="0"/>
            <a:t>i</a:t>
          </a:r>
          <a:r>
            <a:rPr lang="en-US" sz="1200" dirty="0" smtClean="0"/>
            <a:t> </a:t>
          </a:r>
          <a:r>
            <a:rPr lang="en-US" sz="1200" dirty="0" err="1" smtClean="0"/>
            <a:t>forlagenes</a:t>
          </a:r>
          <a:r>
            <a:rPr lang="en-US" sz="1200" dirty="0" smtClean="0"/>
            <a:t> </a:t>
          </a:r>
          <a:r>
            <a:rPr lang="en-US" sz="1200" dirty="0" err="1" smtClean="0"/>
            <a:t>systemer</a:t>
          </a:r>
          <a:r>
            <a:rPr lang="en-US" sz="1200" dirty="0" smtClean="0"/>
            <a:t> </a:t>
          </a:r>
          <a:r>
            <a:rPr lang="en-US" sz="1200" dirty="0" err="1" smtClean="0"/>
            <a:t>til</a:t>
          </a:r>
          <a:r>
            <a:rPr lang="en-US" sz="1200" dirty="0" smtClean="0"/>
            <a:t> </a:t>
          </a:r>
          <a:r>
            <a:rPr lang="en-US" sz="1200" dirty="0" err="1" smtClean="0"/>
            <a:t>manuskriptindlevering</a:t>
          </a:r>
          <a:r>
            <a:rPr lang="en-US" sz="1200" dirty="0" smtClean="0"/>
            <a:t>, </a:t>
          </a:r>
          <a:r>
            <a:rPr lang="en-US" sz="1200" dirty="0" err="1" smtClean="0"/>
            <a:t>og</a:t>
          </a:r>
          <a:r>
            <a:rPr lang="en-US" sz="1200" dirty="0" smtClean="0"/>
            <a:t> </a:t>
          </a:r>
          <a:r>
            <a:rPr lang="en-US" sz="1200" dirty="0" err="1" smtClean="0"/>
            <a:t>i</a:t>
          </a:r>
          <a:r>
            <a:rPr lang="en-US" sz="1200" dirty="0" smtClean="0"/>
            <a:t> </a:t>
          </a:r>
          <a:r>
            <a:rPr lang="en-US" sz="1200" dirty="0" err="1" smtClean="0"/>
            <a:t>forfatter</a:t>
          </a:r>
          <a:r>
            <a:rPr lang="en-US" sz="1200" dirty="0" smtClean="0"/>
            <a:t>/</a:t>
          </a:r>
          <a:r>
            <a:rPr lang="en-US" sz="1200" dirty="0" err="1" smtClean="0"/>
            <a:t>anmelder</a:t>
          </a:r>
          <a:r>
            <a:rPr lang="en-US" sz="1200" dirty="0" smtClean="0"/>
            <a:t> </a:t>
          </a:r>
          <a:r>
            <a:rPr lang="en-US" sz="1200" dirty="0" err="1" smtClean="0"/>
            <a:t>databaser</a:t>
          </a:r>
          <a:endParaRPr lang="en-US" sz="1200" dirty="0"/>
        </a:p>
      </dgm:t>
    </dgm:pt>
    <dgm:pt modelId="{D6D29E5B-62FA-274E-837F-BE33CA7124E3}" type="parTrans" cxnId="{6D6FA5E3-2455-6742-89F6-1E2A6348C474}">
      <dgm:prSet/>
      <dgm:spPr/>
      <dgm:t>
        <a:bodyPr/>
        <a:lstStyle/>
        <a:p>
          <a:endParaRPr lang="en-US"/>
        </a:p>
      </dgm:t>
    </dgm:pt>
    <dgm:pt modelId="{108D58AC-7D5F-B643-93E8-43C9777B7B10}" type="sibTrans" cxnId="{6D6FA5E3-2455-6742-89F6-1E2A6348C474}">
      <dgm:prSet/>
      <dgm:spPr/>
      <dgm:t>
        <a:bodyPr/>
        <a:lstStyle/>
        <a:p>
          <a:endParaRPr lang="en-US"/>
        </a:p>
      </dgm:t>
    </dgm:pt>
    <dgm:pt modelId="{4BD13B55-1673-BE4F-A0EA-8C8D708F4721}">
      <dgm:prSet custT="1"/>
      <dgm:spPr/>
      <dgm:t>
        <a:bodyPr/>
        <a:lstStyle/>
        <a:p>
          <a:pPr rtl="0"/>
          <a:r>
            <a:rPr lang="en-US" sz="1200" dirty="0" err="1" smtClean="0"/>
            <a:t>Institutionelle</a:t>
          </a:r>
          <a:r>
            <a:rPr lang="en-US" sz="1200" dirty="0" smtClean="0"/>
            <a:t> </a:t>
          </a:r>
          <a:r>
            <a:rPr lang="en-US" sz="1200" dirty="0" err="1" smtClean="0"/>
            <a:t>arkiver</a:t>
          </a:r>
          <a:endParaRPr lang="en-US" sz="1200" dirty="0"/>
        </a:p>
      </dgm:t>
    </dgm:pt>
    <dgm:pt modelId="{58F045EC-925E-1C40-99B7-30DE200B0489}" type="parTrans" cxnId="{C9238B83-02E1-7148-A20A-AA945B907C38}">
      <dgm:prSet/>
      <dgm:spPr/>
      <dgm:t>
        <a:bodyPr/>
        <a:lstStyle/>
        <a:p>
          <a:endParaRPr lang="en-US"/>
        </a:p>
      </dgm:t>
    </dgm:pt>
    <dgm:pt modelId="{2262FC59-62E6-184A-BF21-E4467C9E61E4}" type="sibTrans" cxnId="{C9238B83-02E1-7148-A20A-AA945B907C38}">
      <dgm:prSet/>
      <dgm:spPr/>
      <dgm:t>
        <a:bodyPr/>
        <a:lstStyle/>
        <a:p>
          <a:endParaRPr lang="en-US"/>
        </a:p>
      </dgm:t>
    </dgm:pt>
    <dgm:pt modelId="{39509285-2F88-BF47-A37A-85B687A35F72}">
      <dgm:prSet custT="1"/>
      <dgm:spPr/>
      <dgm:t>
        <a:bodyPr/>
        <a:lstStyle/>
        <a:p>
          <a:pPr rtl="0"/>
          <a:r>
            <a:rPr lang="en-US" sz="1200" dirty="0" err="1" smtClean="0"/>
            <a:t>Bevillinger</a:t>
          </a:r>
          <a:r>
            <a:rPr lang="en-US" sz="1200" dirty="0" smtClean="0"/>
            <a:t> &amp; </a:t>
          </a:r>
          <a:r>
            <a:rPr lang="en-US" sz="1200" dirty="0" err="1" smtClean="0"/>
            <a:t>kontrakter</a:t>
          </a:r>
          <a:endParaRPr lang="en-US" sz="1200" dirty="0"/>
        </a:p>
      </dgm:t>
    </dgm:pt>
    <dgm:pt modelId="{5779336B-E45F-C843-814B-B4B90C5FD9AF}" type="parTrans" cxnId="{8071F889-353D-5A41-BEFE-636543AD9B70}">
      <dgm:prSet/>
      <dgm:spPr/>
      <dgm:t>
        <a:bodyPr/>
        <a:lstStyle/>
        <a:p>
          <a:endParaRPr lang="en-US"/>
        </a:p>
      </dgm:t>
    </dgm:pt>
    <dgm:pt modelId="{C3841997-3CBB-7340-BC08-019C506655FE}" type="sibTrans" cxnId="{8071F889-353D-5A41-BEFE-636543AD9B70}">
      <dgm:prSet/>
      <dgm:spPr/>
      <dgm:t>
        <a:bodyPr/>
        <a:lstStyle/>
        <a:p>
          <a:endParaRPr lang="en-US"/>
        </a:p>
      </dgm:t>
    </dgm:pt>
    <dgm:pt modelId="{D8A3A81B-6B17-334F-A7C5-F97D7EA89C73}">
      <dgm:prSet custT="1"/>
      <dgm:spPr/>
      <dgm:t>
        <a:bodyPr/>
        <a:lstStyle/>
        <a:p>
          <a:pPr rtl="0"/>
          <a:r>
            <a:rPr lang="en-US" sz="1200" dirty="0" smtClean="0"/>
            <a:t>HR </a:t>
          </a:r>
          <a:r>
            <a:rPr lang="en-US" sz="1200" dirty="0" err="1" smtClean="0"/>
            <a:t>systemer</a:t>
          </a:r>
          <a:endParaRPr lang="en-US" sz="1200" dirty="0"/>
        </a:p>
      </dgm:t>
    </dgm:pt>
    <dgm:pt modelId="{AB78DC26-CC81-CB46-B7EF-E8E1144B2E17}" type="parTrans" cxnId="{14436EC7-9B8D-D84C-BB88-5040109C154F}">
      <dgm:prSet/>
      <dgm:spPr/>
      <dgm:t>
        <a:bodyPr/>
        <a:lstStyle/>
        <a:p>
          <a:endParaRPr lang="en-US"/>
        </a:p>
      </dgm:t>
    </dgm:pt>
    <dgm:pt modelId="{EA3A088E-E103-E749-B090-BDD817B26EC8}" type="sibTrans" cxnId="{14436EC7-9B8D-D84C-BB88-5040109C154F}">
      <dgm:prSet/>
      <dgm:spPr/>
      <dgm:t>
        <a:bodyPr/>
        <a:lstStyle/>
        <a:p>
          <a:endParaRPr lang="en-US"/>
        </a:p>
      </dgm:t>
    </dgm:pt>
    <dgm:pt modelId="{CE862D6C-2A02-7D49-85E1-E47A96746110}">
      <dgm:prSet custT="1"/>
      <dgm:spPr/>
      <dgm:t>
        <a:bodyPr/>
        <a:lstStyle/>
        <a:p>
          <a:pPr rtl="0"/>
          <a:r>
            <a:rPr lang="en-US" sz="1200" dirty="0" err="1" smtClean="0"/>
            <a:t>Oprettelse</a:t>
          </a:r>
          <a:r>
            <a:rPr lang="en-US" sz="1200" dirty="0" smtClean="0"/>
            <a:t> </a:t>
          </a:r>
          <a:r>
            <a:rPr lang="en-US" sz="1200" dirty="0" err="1" smtClean="0"/>
            <a:t>af</a:t>
          </a:r>
          <a:r>
            <a:rPr lang="en-US" sz="1200" dirty="0" smtClean="0"/>
            <a:t>  poster </a:t>
          </a:r>
          <a:r>
            <a:rPr lang="en-US" sz="1200" dirty="0" err="1" smtClean="0"/>
            <a:t>til</a:t>
          </a:r>
          <a:r>
            <a:rPr lang="en-US" sz="1200" dirty="0" smtClean="0"/>
            <a:t> </a:t>
          </a:r>
          <a:r>
            <a:rPr lang="en-US" sz="1200" dirty="0" err="1" smtClean="0"/>
            <a:t>studerende</a:t>
          </a:r>
          <a:r>
            <a:rPr lang="en-US" sz="1200" dirty="0" smtClean="0"/>
            <a:t> </a:t>
          </a:r>
          <a:r>
            <a:rPr lang="en-US" sz="1200" dirty="0" err="1" smtClean="0"/>
            <a:t>og</a:t>
          </a:r>
          <a:r>
            <a:rPr lang="en-US" sz="1200" dirty="0" smtClean="0"/>
            <a:t> </a:t>
          </a:r>
          <a:r>
            <a:rPr lang="en-US" sz="1200" dirty="0" err="1" smtClean="0"/>
            <a:t>anstatte</a:t>
          </a:r>
          <a:endParaRPr lang="en-US" sz="1200" dirty="0"/>
        </a:p>
      </dgm:t>
    </dgm:pt>
    <dgm:pt modelId="{75DD2D92-1EF7-9042-ABE8-8E506D320E09}" type="parTrans" cxnId="{360A447F-7673-A742-8025-EAE99AB8D35A}">
      <dgm:prSet/>
      <dgm:spPr/>
      <dgm:t>
        <a:bodyPr/>
        <a:lstStyle/>
        <a:p>
          <a:endParaRPr lang="en-US"/>
        </a:p>
      </dgm:t>
    </dgm:pt>
    <dgm:pt modelId="{4586E2A3-8460-4F48-96C8-D03B46F18C52}" type="sibTrans" cxnId="{360A447F-7673-A742-8025-EAE99AB8D35A}">
      <dgm:prSet/>
      <dgm:spPr/>
      <dgm:t>
        <a:bodyPr/>
        <a:lstStyle/>
        <a:p>
          <a:endParaRPr lang="en-US"/>
        </a:p>
      </dgm:t>
    </dgm:pt>
    <dgm:pt modelId="{489EFBDF-EAD6-5D4A-9558-9ACBA7328EED}">
      <dgm:prSet custT="1"/>
      <dgm:spPr/>
      <dgm:t>
        <a:bodyPr/>
        <a:lstStyle/>
        <a:p>
          <a:pPr rtl="0"/>
          <a:r>
            <a:rPr lang="en-US" sz="1200" dirty="0" smtClean="0"/>
            <a:t>Integration med:</a:t>
          </a:r>
          <a:endParaRPr lang="en-US" sz="1200" dirty="0"/>
        </a:p>
      </dgm:t>
    </dgm:pt>
    <dgm:pt modelId="{517DEC3E-5A97-0F4D-BFF4-7ECB58BFFC1A}" type="parTrans" cxnId="{004898C3-4D50-0E49-8FF4-DE84C0DFA9CC}">
      <dgm:prSet/>
      <dgm:spPr/>
      <dgm:t>
        <a:bodyPr/>
        <a:lstStyle/>
        <a:p>
          <a:endParaRPr lang="en-US"/>
        </a:p>
      </dgm:t>
    </dgm:pt>
    <dgm:pt modelId="{1F5E44A4-D826-A745-879D-3C2991362BEA}" type="sibTrans" cxnId="{004898C3-4D50-0E49-8FF4-DE84C0DFA9CC}">
      <dgm:prSet/>
      <dgm:spPr/>
      <dgm:t>
        <a:bodyPr/>
        <a:lstStyle/>
        <a:p>
          <a:endParaRPr lang="en-US"/>
        </a:p>
      </dgm:t>
    </dgm:pt>
    <dgm:pt modelId="{35CD83E8-DD10-754D-A171-80C54BF8C798}">
      <dgm:prSet custT="1"/>
      <dgm:spPr/>
      <dgm:t>
        <a:bodyPr/>
        <a:lstStyle/>
        <a:p>
          <a:pPr rtl="0"/>
          <a:r>
            <a:rPr lang="en-US" sz="1200" dirty="0" err="1" smtClean="0"/>
            <a:t>Databaser</a:t>
          </a:r>
          <a:r>
            <a:rPr lang="en-US" sz="1200" dirty="0" smtClean="0"/>
            <a:t> over </a:t>
          </a:r>
          <a:r>
            <a:rPr lang="en-US" sz="1200" dirty="0" err="1" smtClean="0"/>
            <a:t>legatmodtagere</a:t>
          </a:r>
          <a:endParaRPr lang="en-US" sz="1200" dirty="0"/>
        </a:p>
      </dgm:t>
    </dgm:pt>
    <dgm:pt modelId="{067DC65D-BB84-1042-A2BA-F5CD21F8E50F}" type="parTrans" cxnId="{EFF03880-23F2-7845-9B11-AA4E4C4B27FB}">
      <dgm:prSet/>
      <dgm:spPr/>
      <dgm:t>
        <a:bodyPr/>
        <a:lstStyle/>
        <a:p>
          <a:endParaRPr lang="en-US"/>
        </a:p>
      </dgm:t>
    </dgm:pt>
    <dgm:pt modelId="{9062D95A-EE19-DC48-AC36-6DB31375F302}" type="sibTrans" cxnId="{EFF03880-23F2-7845-9B11-AA4E4C4B27FB}">
      <dgm:prSet/>
      <dgm:spPr/>
      <dgm:t>
        <a:bodyPr/>
        <a:lstStyle/>
        <a:p>
          <a:endParaRPr lang="en-US"/>
        </a:p>
      </dgm:t>
    </dgm:pt>
    <dgm:pt modelId="{55B160BF-094B-A442-869A-BDE6E2AB80AB}">
      <dgm:prSet custT="1"/>
      <dgm:spPr/>
      <dgm:t>
        <a:bodyPr/>
        <a:lstStyle/>
        <a:p>
          <a:pPr rtl="0"/>
          <a:r>
            <a:rPr lang="en-US" sz="1200" dirty="0" err="1" smtClean="0"/>
            <a:t>Registrering</a:t>
          </a:r>
          <a:r>
            <a:rPr lang="en-US" sz="1200" dirty="0" smtClean="0"/>
            <a:t> </a:t>
          </a:r>
          <a:r>
            <a:rPr lang="en-US" sz="1200" dirty="0" err="1" smtClean="0"/>
            <a:t>i.f.m</a:t>
          </a:r>
          <a:r>
            <a:rPr lang="en-US" sz="1200" dirty="0" smtClean="0"/>
            <a:t>. </a:t>
          </a:r>
          <a:r>
            <a:rPr lang="en-US" sz="1200" dirty="0" err="1" smtClean="0"/>
            <a:t>publicering</a:t>
          </a:r>
          <a:r>
            <a:rPr lang="en-US" sz="1200" dirty="0" smtClean="0"/>
            <a:t> </a:t>
          </a:r>
          <a:r>
            <a:rPr lang="en-US" sz="1200" dirty="0" err="1" smtClean="0"/>
            <a:t>og</a:t>
          </a:r>
          <a:r>
            <a:rPr lang="en-US" sz="1200" dirty="0" smtClean="0"/>
            <a:t> </a:t>
          </a:r>
          <a:r>
            <a:rPr lang="en-US" sz="1200" dirty="0" err="1" smtClean="0"/>
            <a:t>møder</a:t>
          </a:r>
          <a:endParaRPr lang="en-US" sz="1200" dirty="0"/>
        </a:p>
      </dgm:t>
    </dgm:pt>
    <dgm:pt modelId="{6EB1C524-F1E3-CB49-87ED-01F5C0615845}" type="parTrans" cxnId="{F6F611B3-C28E-2C4E-AD99-05258DA989F7}">
      <dgm:prSet/>
      <dgm:spPr/>
      <dgm:t>
        <a:bodyPr/>
        <a:lstStyle/>
        <a:p>
          <a:endParaRPr lang="en-US"/>
        </a:p>
      </dgm:t>
    </dgm:pt>
    <dgm:pt modelId="{0EEC3B7F-876D-7148-99B4-E04334B36EC1}" type="sibTrans" cxnId="{F6F611B3-C28E-2C4E-AD99-05258DA989F7}">
      <dgm:prSet/>
      <dgm:spPr/>
      <dgm:t>
        <a:bodyPr/>
        <a:lstStyle/>
        <a:p>
          <a:endParaRPr lang="en-US"/>
        </a:p>
      </dgm:t>
    </dgm:pt>
    <dgm:pt modelId="{CE5D0E0E-8D24-4545-BA7B-14E653F588F8}">
      <dgm:prSet custT="1"/>
      <dgm:spPr/>
      <dgm:t>
        <a:bodyPr/>
        <a:lstStyle/>
        <a:p>
          <a:pPr rtl="0"/>
          <a:r>
            <a:rPr lang="en-US" sz="1200" dirty="0" err="1" smtClean="0"/>
            <a:t>Forbedret</a:t>
          </a:r>
          <a:r>
            <a:rPr lang="en-US" sz="1200" dirty="0" smtClean="0"/>
            <a:t> </a:t>
          </a:r>
          <a:r>
            <a:rPr lang="en-US" sz="1200" dirty="0" err="1" smtClean="0"/>
            <a:t>søgning</a:t>
          </a:r>
          <a:r>
            <a:rPr lang="en-US" sz="1200" dirty="0" smtClean="0"/>
            <a:t> </a:t>
          </a:r>
          <a:r>
            <a:rPr lang="en-US" sz="1200" dirty="0" err="1" smtClean="0"/>
            <a:t>og</a:t>
          </a:r>
          <a:r>
            <a:rPr lang="en-US" sz="1200" dirty="0" smtClean="0"/>
            <a:t> </a:t>
          </a:r>
          <a:r>
            <a:rPr lang="en-US" sz="1200" dirty="0" err="1" smtClean="0"/>
            <a:t>opdatering</a:t>
          </a:r>
          <a:r>
            <a:rPr lang="en-US" sz="1200" dirty="0" smtClean="0"/>
            <a:t> med </a:t>
          </a:r>
          <a:r>
            <a:rPr lang="en-US" sz="1200" dirty="0" err="1" smtClean="0"/>
            <a:t>indlejring</a:t>
          </a:r>
          <a:r>
            <a:rPr lang="en-US" sz="1200" dirty="0" smtClean="0"/>
            <a:t> </a:t>
          </a:r>
          <a:r>
            <a:rPr lang="en-US" sz="1200" dirty="0" err="1" smtClean="0"/>
            <a:t>af</a:t>
          </a:r>
          <a:r>
            <a:rPr lang="en-US" sz="1200" dirty="0" smtClean="0"/>
            <a:t> ORCID </a:t>
          </a:r>
          <a:r>
            <a:rPr lang="en-US" sz="1200" dirty="0" err="1" smtClean="0"/>
            <a:t>ID’er</a:t>
          </a:r>
          <a:r>
            <a:rPr lang="en-US" sz="1200" dirty="0" smtClean="0"/>
            <a:t> </a:t>
          </a:r>
          <a:r>
            <a:rPr lang="en-US" sz="1200" dirty="0" err="1" smtClean="0"/>
            <a:t>i</a:t>
          </a:r>
          <a:r>
            <a:rPr lang="en-US" sz="1200" dirty="0" smtClean="0"/>
            <a:t> </a:t>
          </a:r>
          <a:r>
            <a:rPr lang="en-US" sz="1200" dirty="0" err="1" smtClean="0"/>
            <a:t>institutionelle</a:t>
          </a:r>
          <a:r>
            <a:rPr lang="en-US" sz="1200" dirty="0" smtClean="0"/>
            <a:t> </a:t>
          </a:r>
          <a:r>
            <a:rPr lang="en-US" sz="1200" dirty="0" err="1" smtClean="0"/>
            <a:t>arkiver</a:t>
          </a:r>
          <a:r>
            <a:rPr lang="en-US" sz="1200" dirty="0" smtClean="0"/>
            <a:t>:.</a:t>
          </a:r>
          <a:endParaRPr lang="en-US" sz="1200" dirty="0"/>
        </a:p>
      </dgm:t>
    </dgm:pt>
    <dgm:pt modelId="{DBAD9F92-2E77-409E-AAE3-4E16CFCB6067}" type="parTrans" cxnId="{0D621D4F-BB67-49A5-9690-8BF7CA6C00B4}">
      <dgm:prSet/>
      <dgm:spPr/>
      <dgm:t>
        <a:bodyPr/>
        <a:lstStyle/>
        <a:p>
          <a:endParaRPr lang="da-DK"/>
        </a:p>
      </dgm:t>
    </dgm:pt>
    <dgm:pt modelId="{394AD6FC-AA30-437A-AF91-85926469B8F8}" type="sibTrans" cxnId="{0D621D4F-BB67-49A5-9690-8BF7CA6C00B4}">
      <dgm:prSet/>
      <dgm:spPr/>
      <dgm:t>
        <a:bodyPr/>
        <a:lstStyle/>
        <a:p>
          <a:endParaRPr lang="da-DK"/>
        </a:p>
      </dgm:t>
    </dgm:pt>
    <dgm:pt modelId="{65CC7D48-96B7-C64C-8F29-4C6BBC139DAB}" type="pres">
      <dgm:prSet presAssocID="{7C459D8B-178B-BF40-90F1-387C7C331353}" presName="composite" presStyleCnt="0">
        <dgm:presLayoutVars>
          <dgm:chMax val="5"/>
          <dgm:dir/>
          <dgm:animLvl val="ctr"/>
          <dgm:resizeHandles val="exact"/>
        </dgm:presLayoutVars>
      </dgm:prSet>
      <dgm:spPr/>
      <dgm:t>
        <a:bodyPr/>
        <a:lstStyle/>
        <a:p>
          <a:endParaRPr lang="en-US"/>
        </a:p>
      </dgm:t>
    </dgm:pt>
    <dgm:pt modelId="{56F93FD7-C07F-E840-9675-4E6B37506652}" type="pres">
      <dgm:prSet presAssocID="{7C459D8B-178B-BF40-90F1-387C7C331353}" presName="cycle" presStyleCnt="0"/>
      <dgm:spPr/>
    </dgm:pt>
    <dgm:pt modelId="{75170AFD-AFF5-4242-A572-B90421C207A5}" type="pres">
      <dgm:prSet presAssocID="{7C459D8B-178B-BF40-90F1-387C7C331353}" presName="centerShape" presStyleCnt="0"/>
      <dgm:spPr/>
    </dgm:pt>
    <dgm:pt modelId="{C2F1F6BE-AEC8-E34E-8E35-EC0B9DFF7383}" type="pres">
      <dgm:prSet presAssocID="{7C459D8B-178B-BF40-90F1-387C7C331353}" presName="connSite" presStyleLbl="node1" presStyleIdx="0" presStyleCnt="5"/>
      <dgm:spPr/>
    </dgm:pt>
    <dgm:pt modelId="{71DDF5D0-1B19-944F-970A-B1133CCEFAC3}" type="pres">
      <dgm:prSet presAssocID="{7C459D8B-178B-BF40-90F1-387C7C331353}" presName="visible"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EAD2250-6B71-6545-9C4D-B273AF468B0A}" type="pres">
      <dgm:prSet presAssocID="{6B25033F-D846-D040-9CFC-0BA62AAE5E79}" presName="Name25" presStyleLbl="parChTrans1D1" presStyleIdx="0" presStyleCnt="4"/>
      <dgm:spPr/>
      <dgm:t>
        <a:bodyPr/>
        <a:lstStyle/>
        <a:p>
          <a:endParaRPr lang="en-US"/>
        </a:p>
      </dgm:t>
    </dgm:pt>
    <dgm:pt modelId="{001AF6B2-74AA-294B-AEBA-677F95B95252}" type="pres">
      <dgm:prSet presAssocID="{FDD835D1-5FD8-D344-934C-525034F7FFA9}" presName="node" presStyleCnt="0"/>
      <dgm:spPr/>
    </dgm:pt>
    <dgm:pt modelId="{17B98026-6D5A-4142-929E-D720FFE11D47}" type="pres">
      <dgm:prSet presAssocID="{FDD835D1-5FD8-D344-934C-525034F7FFA9}" presName="parentNode" presStyleLbl="node1" presStyleIdx="1" presStyleCnt="5" custLinFactNeighborX="-1047" custLinFactNeighborY="-24081">
        <dgm:presLayoutVars>
          <dgm:chMax val="1"/>
          <dgm:bulletEnabled val="1"/>
        </dgm:presLayoutVars>
      </dgm:prSet>
      <dgm:spPr/>
      <dgm:t>
        <a:bodyPr/>
        <a:lstStyle/>
        <a:p>
          <a:endParaRPr lang="en-US"/>
        </a:p>
      </dgm:t>
    </dgm:pt>
    <dgm:pt modelId="{7681479E-9D10-9049-BD6B-C9D05FABFB53}" type="pres">
      <dgm:prSet presAssocID="{FDD835D1-5FD8-D344-934C-525034F7FFA9}" presName="childNode" presStyleLbl="revTx" presStyleIdx="0" presStyleCnt="4">
        <dgm:presLayoutVars>
          <dgm:bulletEnabled val="1"/>
        </dgm:presLayoutVars>
      </dgm:prSet>
      <dgm:spPr/>
      <dgm:t>
        <a:bodyPr/>
        <a:lstStyle/>
        <a:p>
          <a:endParaRPr lang="en-US"/>
        </a:p>
      </dgm:t>
    </dgm:pt>
    <dgm:pt modelId="{A823F2FC-ACF9-AE41-8E47-3FCE159148E6}" type="pres">
      <dgm:prSet presAssocID="{F29E7D48-2EA3-9E49-9E3F-EA09A453A804}" presName="Name25" presStyleLbl="parChTrans1D1" presStyleIdx="1" presStyleCnt="4"/>
      <dgm:spPr/>
      <dgm:t>
        <a:bodyPr/>
        <a:lstStyle/>
        <a:p>
          <a:endParaRPr lang="en-US"/>
        </a:p>
      </dgm:t>
    </dgm:pt>
    <dgm:pt modelId="{6FCABDB3-F36E-BC43-82BD-73953965D306}" type="pres">
      <dgm:prSet presAssocID="{9DFC4AEF-64FF-5741-9756-6846E56CA0FC}" presName="node" presStyleCnt="0"/>
      <dgm:spPr/>
    </dgm:pt>
    <dgm:pt modelId="{75CF3E49-2ED8-F742-948B-511548A9DE7E}" type="pres">
      <dgm:prSet presAssocID="{9DFC4AEF-64FF-5741-9756-6846E56CA0FC}" presName="parentNode" presStyleLbl="node1" presStyleIdx="2" presStyleCnt="5" custLinFactNeighborX="-5236">
        <dgm:presLayoutVars>
          <dgm:chMax val="1"/>
          <dgm:bulletEnabled val="1"/>
        </dgm:presLayoutVars>
      </dgm:prSet>
      <dgm:spPr/>
      <dgm:t>
        <a:bodyPr/>
        <a:lstStyle/>
        <a:p>
          <a:endParaRPr lang="en-US"/>
        </a:p>
      </dgm:t>
    </dgm:pt>
    <dgm:pt modelId="{3B903C54-619D-7D45-8791-69F2653E622E}" type="pres">
      <dgm:prSet presAssocID="{9DFC4AEF-64FF-5741-9756-6846E56CA0FC}" presName="childNode" presStyleLbl="revTx" presStyleIdx="1" presStyleCnt="4">
        <dgm:presLayoutVars>
          <dgm:bulletEnabled val="1"/>
        </dgm:presLayoutVars>
      </dgm:prSet>
      <dgm:spPr/>
      <dgm:t>
        <a:bodyPr/>
        <a:lstStyle/>
        <a:p>
          <a:endParaRPr lang="en-US"/>
        </a:p>
      </dgm:t>
    </dgm:pt>
    <dgm:pt modelId="{7D23C291-72DF-584B-9DD1-47B1392EAD36}" type="pres">
      <dgm:prSet presAssocID="{30B3B43D-8AD2-5F4B-874A-3DA410DF3E82}" presName="Name25" presStyleLbl="parChTrans1D1" presStyleIdx="2" presStyleCnt="4"/>
      <dgm:spPr/>
      <dgm:t>
        <a:bodyPr/>
        <a:lstStyle/>
        <a:p>
          <a:endParaRPr lang="en-US"/>
        </a:p>
      </dgm:t>
    </dgm:pt>
    <dgm:pt modelId="{3E586D36-2A30-E740-8719-44E0E3D5CBC4}" type="pres">
      <dgm:prSet presAssocID="{765C24AE-C2F0-2C4F-ADFE-ACF454FCB00D}" presName="node" presStyleCnt="0"/>
      <dgm:spPr/>
    </dgm:pt>
    <dgm:pt modelId="{7DABF435-2683-EA41-A900-EC9EAABCE6F6}" type="pres">
      <dgm:prSet presAssocID="{765C24AE-C2F0-2C4F-ADFE-ACF454FCB00D}" presName="parentNode" presStyleLbl="node1" presStyleIdx="3" presStyleCnt="5">
        <dgm:presLayoutVars>
          <dgm:chMax val="1"/>
          <dgm:bulletEnabled val="1"/>
        </dgm:presLayoutVars>
      </dgm:prSet>
      <dgm:spPr/>
      <dgm:t>
        <a:bodyPr/>
        <a:lstStyle/>
        <a:p>
          <a:endParaRPr lang="en-US"/>
        </a:p>
      </dgm:t>
    </dgm:pt>
    <dgm:pt modelId="{07078F53-CC00-D148-A0EC-12D4D5F3D3A9}" type="pres">
      <dgm:prSet presAssocID="{765C24AE-C2F0-2C4F-ADFE-ACF454FCB00D}" presName="childNode" presStyleLbl="revTx" presStyleIdx="2" presStyleCnt="4">
        <dgm:presLayoutVars>
          <dgm:bulletEnabled val="1"/>
        </dgm:presLayoutVars>
      </dgm:prSet>
      <dgm:spPr/>
      <dgm:t>
        <a:bodyPr/>
        <a:lstStyle/>
        <a:p>
          <a:endParaRPr lang="en-US"/>
        </a:p>
      </dgm:t>
    </dgm:pt>
    <dgm:pt modelId="{987343C9-7B5C-B34F-B817-6D3192C62AC6}" type="pres">
      <dgm:prSet presAssocID="{1126B82E-5C05-0F4C-8E6E-82FB632C09BC}" presName="Name25" presStyleLbl="parChTrans1D1" presStyleIdx="3" presStyleCnt="4"/>
      <dgm:spPr/>
      <dgm:t>
        <a:bodyPr/>
        <a:lstStyle/>
        <a:p>
          <a:endParaRPr lang="en-US"/>
        </a:p>
      </dgm:t>
    </dgm:pt>
    <dgm:pt modelId="{E35185C9-38B7-014B-9083-9B553893455F}" type="pres">
      <dgm:prSet presAssocID="{6909CD5F-EDA6-F844-B84A-2F6F1F8FD6BF}" presName="node" presStyleCnt="0"/>
      <dgm:spPr/>
    </dgm:pt>
    <dgm:pt modelId="{62BA98C9-6A47-264B-912B-EEC615E225E2}" type="pres">
      <dgm:prSet presAssocID="{6909CD5F-EDA6-F844-B84A-2F6F1F8FD6BF}" presName="parentNode" presStyleLbl="node1" presStyleIdx="4" presStyleCnt="5" custScaleX="102767">
        <dgm:presLayoutVars>
          <dgm:chMax val="1"/>
          <dgm:bulletEnabled val="1"/>
        </dgm:presLayoutVars>
      </dgm:prSet>
      <dgm:spPr/>
      <dgm:t>
        <a:bodyPr/>
        <a:lstStyle/>
        <a:p>
          <a:endParaRPr lang="en-US"/>
        </a:p>
      </dgm:t>
    </dgm:pt>
    <dgm:pt modelId="{9819DCEF-3E37-9D49-8817-EEC2526617F1}" type="pres">
      <dgm:prSet presAssocID="{6909CD5F-EDA6-F844-B84A-2F6F1F8FD6BF}" presName="childNode" presStyleLbl="revTx" presStyleIdx="3" presStyleCnt="4">
        <dgm:presLayoutVars>
          <dgm:bulletEnabled val="1"/>
        </dgm:presLayoutVars>
      </dgm:prSet>
      <dgm:spPr/>
      <dgm:t>
        <a:bodyPr/>
        <a:lstStyle/>
        <a:p>
          <a:endParaRPr lang="en-US"/>
        </a:p>
      </dgm:t>
    </dgm:pt>
  </dgm:ptLst>
  <dgm:cxnLst>
    <dgm:cxn modelId="{25D9491C-BA31-554C-95F7-2A4CE5327093}" type="presOf" srcId="{55B160BF-094B-A442-869A-BDE6E2AB80AB}" destId="{07078F53-CC00-D148-A0EC-12D4D5F3D3A9}" srcOrd="0" destOrd="1" presId="urn:microsoft.com/office/officeart/2005/8/layout/radial2"/>
    <dgm:cxn modelId="{EFF03880-23F2-7845-9B11-AA4E4C4B27FB}" srcId="{FDD835D1-5FD8-D344-934C-525034F7FFA9}" destId="{35CD83E8-DD10-754D-A171-80C54BF8C798}" srcOrd="1" destOrd="0" parTransId="{067DC65D-BB84-1042-A2BA-F5CD21F8E50F}" sibTransId="{9062D95A-EE19-DC48-AC36-6DB31375F302}"/>
    <dgm:cxn modelId="{9264791A-6F39-F84C-A218-BD6909F93B6C}" srcId="{7C459D8B-178B-BF40-90F1-387C7C331353}" destId="{6909CD5F-EDA6-F844-B84A-2F6F1F8FD6BF}" srcOrd="3" destOrd="0" parTransId="{1126B82E-5C05-0F4C-8E6E-82FB632C09BC}" sibTransId="{CC43B4B0-5278-8844-9EB5-A9591E5A684A}"/>
    <dgm:cxn modelId="{D84609A2-0EE1-7344-BB9B-06962D3862C9}" type="presOf" srcId="{1126B82E-5C05-0F4C-8E6E-82FB632C09BC}" destId="{987343C9-7B5C-B34F-B817-6D3192C62AC6}" srcOrd="0" destOrd="0" presId="urn:microsoft.com/office/officeart/2005/8/layout/radial2"/>
    <dgm:cxn modelId="{269CA52A-DF20-9646-A8EB-DCC88EDF9E2D}" srcId="{7C459D8B-178B-BF40-90F1-387C7C331353}" destId="{FDD835D1-5FD8-D344-934C-525034F7FFA9}" srcOrd="0" destOrd="0" parTransId="{6B25033F-D846-D040-9CFC-0BA62AAE5E79}" sibTransId="{FEB6C83E-4082-6E4C-9665-3B24A6566664}"/>
    <dgm:cxn modelId="{F6F611B3-C28E-2C4E-AD99-05258DA989F7}" srcId="{765C24AE-C2F0-2C4F-ADFE-ACF454FCB00D}" destId="{55B160BF-094B-A442-869A-BDE6E2AB80AB}" srcOrd="1" destOrd="0" parTransId="{6EB1C524-F1E3-CB49-87ED-01F5C0615845}" sibTransId="{0EEC3B7F-876D-7148-99B4-E04334B36EC1}"/>
    <dgm:cxn modelId="{6333A8AC-46B0-B744-874F-9C4FCDDC3E1A}" type="presOf" srcId="{C9562D08-8150-B24F-A136-09EAF062B0E9}" destId="{7681479E-9D10-9049-BD6B-C9D05FABFB53}" srcOrd="0" destOrd="0" presId="urn:microsoft.com/office/officeart/2005/8/layout/radial2"/>
    <dgm:cxn modelId="{5AB9614F-813A-204B-8276-574FA2B61596}" srcId="{FDD835D1-5FD8-D344-934C-525034F7FFA9}" destId="{C9562D08-8150-B24F-A136-09EAF062B0E9}" srcOrd="0" destOrd="0" parTransId="{F6207DCB-58BC-AC44-A35F-27FB23AA4D5A}" sibTransId="{8942B0B3-6C0C-D94E-9DF9-6D0673F523B2}"/>
    <dgm:cxn modelId="{223D25F6-728C-534C-A08D-52C5AC5C7FB8}" type="presOf" srcId="{FDD835D1-5FD8-D344-934C-525034F7FFA9}" destId="{17B98026-6D5A-4142-929E-D720FFE11D47}" srcOrd="0" destOrd="0" presId="urn:microsoft.com/office/officeart/2005/8/layout/radial2"/>
    <dgm:cxn modelId="{4FDA59FE-6372-4546-BA3F-0ECD7CDBEF3D}" type="presOf" srcId="{CE862D6C-2A02-7D49-85E1-E47A96746110}" destId="{3B903C54-619D-7D45-8791-69F2653E622E}" srcOrd="0" destOrd="6" presId="urn:microsoft.com/office/officeart/2005/8/layout/radial2"/>
    <dgm:cxn modelId="{501D8289-2399-114C-87FB-656C5AD27DCE}" type="presOf" srcId="{4BD13B55-1673-BE4F-A0EA-8C8D708F4721}" destId="{3B903C54-619D-7D45-8791-69F2653E622E}" srcOrd="0" destOrd="3" presId="urn:microsoft.com/office/officeart/2005/8/layout/radial2"/>
    <dgm:cxn modelId="{6AD18298-CDD2-7247-99DB-C3D5EC3EDD23}" srcId="{7C459D8B-178B-BF40-90F1-387C7C331353}" destId="{765C24AE-C2F0-2C4F-ADFE-ACF454FCB00D}" srcOrd="2" destOrd="0" parTransId="{30B3B43D-8AD2-5F4B-874A-3DA410DF3E82}" sibTransId="{ED9BD704-BE9B-D241-BB80-1857C44D7DA6}"/>
    <dgm:cxn modelId="{C0D3BC77-A874-D341-BAB4-FD0AE282083F}" type="presOf" srcId="{9DFC4AEF-64FF-5741-9756-6846E56CA0FC}" destId="{75CF3E49-2ED8-F742-948B-511548A9DE7E}" srcOrd="0" destOrd="0" presId="urn:microsoft.com/office/officeart/2005/8/layout/radial2"/>
    <dgm:cxn modelId="{A5188BA4-3D67-9144-A45A-8E3B79924308}" type="presOf" srcId="{6909CD5F-EDA6-F844-B84A-2F6F1F8FD6BF}" destId="{62BA98C9-6A47-264B-912B-EEC615E225E2}" srcOrd="0" destOrd="0" presId="urn:microsoft.com/office/officeart/2005/8/layout/radial2"/>
    <dgm:cxn modelId="{85FB8831-8205-E94D-896E-7C47B7F8CB0E}" type="presOf" srcId="{6B25033F-D846-D040-9CFC-0BA62AAE5E79}" destId="{AEAD2250-6B71-6545-9C4D-B273AF468B0A}" srcOrd="0" destOrd="0" presId="urn:microsoft.com/office/officeart/2005/8/layout/radial2"/>
    <dgm:cxn modelId="{E513718F-C7C3-F34E-8543-4C58667AFCF4}" srcId="{489EFBDF-EAD6-5D4A-9558-9ACBA7328EED}" destId="{A15802E9-4222-7649-B084-AAC20D0EECE6}" srcOrd="0" destOrd="0" parTransId="{90047392-8F43-A64B-A733-A651B5CF0B20}" sibTransId="{E2A5EEE8-1B93-304B-9FFF-FD79DAF36FFB}"/>
    <dgm:cxn modelId="{0D621D4F-BB67-49A5-9690-8BF7CA6C00B4}" srcId="{6909CD5F-EDA6-F844-B84A-2F6F1F8FD6BF}" destId="{CE5D0E0E-8D24-4545-BA7B-14E653F588F8}" srcOrd="1" destOrd="0" parTransId="{DBAD9F92-2E77-409E-AAE3-4E16CFCB6067}" sibTransId="{394AD6FC-AA30-437A-AF91-85926469B8F8}"/>
    <dgm:cxn modelId="{8071F889-353D-5A41-BEFE-636543AD9B70}" srcId="{489EFBDF-EAD6-5D4A-9558-9ACBA7328EED}" destId="{39509285-2F88-BF47-A37A-85B687A35F72}" srcOrd="2" destOrd="0" parTransId="{5779336B-E45F-C843-814B-B4B90C5FD9AF}" sibTransId="{C3841997-3CBB-7340-BC08-019C506655FE}"/>
    <dgm:cxn modelId="{8D8007BD-383A-4E41-886D-B88EA0BEEFE6}" type="presOf" srcId="{F29E7D48-2EA3-9E49-9E3F-EA09A453A804}" destId="{A823F2FC-ACF9-AE41-8E47-3FCE159148E6}" srcOrd="0" destOrd="0" presId="urn:microsoft.com/office/officeart/2005/8/layout/radial2"/>
    <dgm:cxn modelId="{7A9891B8-C311-D642-AC57-92EB8646916A}" type="presOf" srcId="{489EFBDF-EAD6-5D4A-9558-9ACBA7328EED}" destId="{3B903C54-619D-7D45-8791-69F2653E622E}" srcOrd="0" destOrd="1" presId="urn:microsoft.com/office/officeart/2005/8/layout/radial2"/>
    <dgm:cxn modelId="{360A447F-7673-A742-8025-EAE99AB8D35A}" srcId="{489EFBDF-EAD6-5D4A-9558-9ACBA7328EED}" destId="{CE862D6C-2A02-7D49-85E1-E47A96746110}" srcOrd="4" destOrd="0" parTransId="{75DD2D92-1EF7-9042-ABE8-8E506D320E09}" sibTransId="{4586E2A3-8460-4F48-96C8-D03B46F18C52}"/>
    <dgm:cxn modelId="{204868AA-775F-6240-A35F-3689A4FFCB05}" type="presOf" srcId="{A15802E9-4222-7649-B084-AAC20D0EECE6}" destId="{3B903C54-619D-7D45-8791-69F2653E622E}" srcOrd="0" destOrd="2" presId="urn:microsoft.com/office/officeart/2005/8/layout/radial2"/>
    <dgm:cxn modelId="{6E365544-AAB9-914E-932E-2F651E4FFE50}" srcId="{9DFC4AEF-64FF-5741-9756-6846E56CA0FC}" destId="{4B44C35C-3C6A-C745-AE34-00CADD690072}" srcOrd="0" destOrd="0" parTransId="{8F89F5D8-DBB0-B84D-A007-A1DD37AF766F}" sibTransId="{8891C400-09A1-AB41-87C4-DB6C761D2B94}"/>
    <dgm:cxn modelId="{14436EC7-9B8D-D84C-BB88-5040109C154F}" srcId="{489EFBDF-EAD6-5D4A-9558-9ACBA7328EED}" destId="{D8A3A81B-6B17-334F-A7C5-F97D7EA89C73}" srcOrd="3" destOrd="0" parTransId="{AB78DC26-CC81-CB46-B7EF-E8E1144B2E17}" sibTransId="{EA3A088E-E103-E749-B090-BDD817B26EC8}"/>
    <dgm:cxn modelId="{8702D31F-32D9-2545-9E45-B5E6EAF88933}" type="presOf" srcId="{30B3B43D-8AD2-5F4B-874A-3DA410DF3E82}" destId="{7D23C291-72DF-584B-9DD1-47B1392EAD36}" srcOrd="0" destOrd="0" presId="urn:microsoft.com/office/officeart/2005/8/layout/radial2"/>
    <dgm:cxn modelId="{DF00546E-CBC8-ED45-954F-EF1C12A7D761}" type="presOf" srcId="{39509285-2F88-BF47-A37A-85B687A35F72}" destId="{3B903C54-619D-7D45-8791-69F2653E622E}" srcOrd="0" destOrd="4" presId="urn:microsoft.com/office/officeart/2005/8/layout/radial2"/>
    <dgm:cxn modelId="{A1325713-2752-9249-920D-C24FAA1E9B56}" type="presOf" srcId="{D8A3A81B-6B17-334F-A7C5-F97D7EA89C73}" destId="{3B903C54-619D-7D45-8791-69F2653E622E}" srcOrd="0" destOrd="5" presId="urn:microsoft.com/office/officeart/2005/8/layout/radial2"/>
    <dgm:cxn modelId="{0410E782-5FB2-6140-8A1E-2812887623DF}" type="presOf" srcId="{5C75BFE8-13D4-E942-8730-CA9EAD8C9BAF}" destId="{07078F53-CC00-D148-A0EC-12D4D5F3D3A9}" srcOrd="0" destOrd="0" presId="urn:microsoft.com/office/officeart/2005/8/layout/radial2"/>
    <dgm:cxn modelId="{5764070B-88D9-2F40-A6AA-AA9E03BF9719}" type="presOf" srcId="{B45BD7D5-0188-9443-87E7-8DF0E7D0BD24}" destId="{9819DCEF-3E37-9D49-8817-EEC2526617F1}" srcOrd="0" destOrd="0" presId="urn:microsoft.com/office/officeart/2005/8/layout/radial2"/>
    <dgm:cxn modelId="{C9238B83-02E1-7148-A20A-AA945B907C38}" srcId="{489EFBDF-EAD6-5D4A-9558-9ACBA7328EED}" destId="{4BD13B55-1673-BE4F-A0EA-8C8D708F4721}" srcOrd="1" destOrd="0" parTransId="{58F045EC-925E-1C40-99B7-30DE200B0489}" sibTransId="{2262FC59-62E6-184A-BF21-E4467C9E61E4}"/>
    <dgm:cxn modelId="{DA8E3D34-5CBE-9042-A718-8A2969FD79F4}" type="presOf" srcId="{765C24AE-C2F0-2C4F-ADFE-ACF454FCB00D}" destId="{7DABF435-2683-EA41-A900-EC9EAABCE6F6}" srcOrd="0" destOrd="0" presId="urn:microsoft.com/office/officeart/2005/8/layout/radial2"/>
    <dgm:cxn modelId="{80CE2F02-1F60-9F42-B83B-36731329E43E}" type="presOf" srcId="{4B44C35C-3C6A-C745-AE34-00CADD690072}" destId="{3B903C54-619D-7D45-8791-69F2653E622E}" srcOrd="0" destOrd="0" presId="urn:microsoft.com/office/officeart/2005/8/layout/radial2"/>
    <dgm:cxn modelId="{CEE89F1E-EFDD-114A-8007-607365482C35}" type="presOf" srcId="{35CD83E8-DD10-754D-A171-80C54BF8C798}" destId="{7681479E-9D10-9049-BD6B-C9D05FABFB53}" srcOrd="0" destOrd="1" presId="urn:microsoft.com/office/officeart/2005/8/layout/radial2"/>
    <dgm:cxn modelId="{004898C3-4D50-0E49-8FF4-DE84C0DFA9CC}" srcId="{9DFC4AEF-64FF-5741-9756-6846E56CA0FC}" destId="{489EFBDF-EAD6-5D4A-9558-9ACBA7328EED}" srcOrd="1" destOrd="0" parTransId="{517DEC3E-5A97-0F4D-BFF4-7ECB58BFFC1A}" sibTransId="{1F5E44A4-D826-A745-879D-3C2991362BEA}"/>
    <dgm:cxn modelId="{6D6FA5E3-2455-6742-89F6-1E2A6348C474}" srcId="{6909CD5F-EDA6-F844-B84A-2F6F1F8FD6BF}" destId="{B45BD7D5-0188-9443-87E7-8DF0E7D0BD24}" srcOrd="0" destOrd="0" parTransId="{D6D29E5B-62FA-274E-837F-BE33CA7124E3}" sibTransId="{108D58AC-7D5F-B643-93E8-43C9777B7B10}"/>
    <dgm:cxn modelId="{C135412A-6853-BD42-9848-26CFCAB646A7}" type="presOf" srcId="{7C459D8B-178B-BF40-90F1-387C7C331353}" destId="{65CC7D48-96B7-C64C-8F29-4C6BBC139DAB}" srcOrd="0" destOrd="0" presId="urn:microsoft.com/office/officeart/2005/8/layout/radial2"/>
    <dgm:cxn modelId="{6FF583FF-9220-4AAE-B776-8061002DC482}" type="presOf" srcId="{CE5D0E0E-8D24-4545-BA7B-14E653F588F8}" destId="{9819DCEF-3E37-9D49-8817-EEC2526617F1}" srcOrd="0" destOrd="1" presId="urn:microsoft.com/office/officeart/2005/8/layout/radial2"/>
    <dgm:cxn modelId="{C79D5822-2BC9-8A49-A4F4-A230C8922BA7}" srcId="{7C459D8B-178B-BF40-90F1-387C7C331353}" destId="{9DFC4AEF-64FF-5741-9756-6846E56CA0FC}" srcOrd="1" destOrd="0" parTransId="{F29E7D48-2EA3-9E49-9E3F-EA09A453A804}" sibTransId="{77C145D5-B98F-8C46-88E3-1F1C7FAC639C}"/>
    <dgm:cxn modelId="{D95F982E-4D93-094D-B0AF-D801F82E3244}" srcId="{765C24AE-C2F0-2C4F-ADFE-ACF454FCB00D}" destId="{5C75BFE8-13D4-E942-8730-CA9EAD8C9BAF}" srcOrd="0" destOrd="0" parTransId="{A98D910D-7F40-494F-A354-CD5F38303B85}" sibTransId="{4231ADB7-2563-944C-8706-8E58F9D792D1}"/>
    <dgm:cxn modelId="{D4002C8E-5C8B-8C47-B972-22BC899E12D9}" type="presParOf" srcId="{65CC7D48-96B7-C64C-8F29-4C6BBC139DAB}" destId="{56F93FD7-C07F-E840-9675-4E6B37506652}" srcOrd="0" destOrd="0" presId="urn:microsoft.com/office/officeart/2005/8/layout/radial2"/>
    <dgm:cxn modelId="{6ACCA82E-A718-D841-9EEF-D074ACF31EC6}" type="presParOf" srcId="{56F93FD7-C07F-E840-9675-4E6B37506652}" destId="{75170AFD-AFF5-4242-A572-B90421C207A5}" srcOrd="0" destOrd="0" presId="urn:microsoft.com/office/officeart/2005/8/layout/radial2"/>
    <dgm:cxn modelId="{29E1A4C4-F0FE-974C-88E6-C27E856FDA1F}" type="presParOf" srcId="{75170AFD-AFF5-4242-A572-B90421C207A5}" destId="{C2F1F6BE-AEC8-E34E-8E35-EC0B9DFF7383}" srcOrd="0" destOrd="0" presId="urn:microsoft.com/office/officeart/2005/8/layout/radial2"/>
    <dgm:cxn modelId="{388982D2-6EA8-8044-830E-19BD2A4C36CD}" type="presParOf" srcId="{75170AFD-AFF5-4242-A572-B90421C207A5}" destId="{71DDF5D0-1B19-944F-970A-B1133CCEFAC3}" srcOrd="1" destOrd="0" presId="urn:microsoft.com/office/officeart/2005/8/layout/radial2"/>
    <dgm:cxn modelId="{20F59C75-1CCF-7648-BEC4-EDC106CF8F44}" type="presParOf" srcId="{56F93FD7-C07F-E840-9675-4E6B37506652}" destId="{AEAD2250-6B71-6545-9C4D-B273AF468B0A}" srcOrd="1" destOrd="0" presId="urn:microsoft.com/office/officeart/2005/8/layout/radial2"/>
    <dgm:cxn modelId="{0103A9C2-B43E-FB4D-B0B1-41FBDC986823}" type="presParOf" srcId="{56F93FD7-C07F-E840-9675-4E6B37506652}" destId="{001AF6B2-74AA-294B-AEBA-677F95B95252}" srcOrd="2" destOrd="0" presId="urn:microsoft.com/office/officeart/2005/8/layout/radial2"/>
    <dgm:cxn modelId="{AAE940FE-9CFE-6A49-A252-A4E3F5E70BA5}" type="presParOf" srcId="{001AF6B2-74AA-294B-AEBA-677F95B95252}" destId="{17B98026-6D5A-4142-929E-D720FFE11D47}" srcOrd="0" destOrd="0" presId="urn:microsoft.com/office/officeart/2005/8/layout/radial2"/>
    <dgm:cxn modelId="{3CC554CF-0E57-DD44-AF2A-35F1C1092CDB}" type="presParOf" srcId="{001AF6B2-74AA-294B-AEBA-677F95B95252}" destId="{7681479E-9D10-9049-BD6B-C9D05FABFB53}" srcOrd="1" destOrd="0" presId="urn:microsoft.com/office/officeart/2005/8/layout/radial2"/>
    <dgm:cxn modelId="{8F218588-70A7-0242-AC6A-E12FAA46DF2B}" type="presParOf" srcId="{56F93FD7-C07F-E840-9675-4E6B37506652}" destId="{A823F2FC-ACF9-AE41-8E47-3FCE159148E6}" srcOrd="3" destOrd="0" presId="urn:microsoft.com/office/officeart/2005/8/layout/radial2"/>
    <dgm:cxn modelId="{4B090209-3DD0-054A-8FD5-6C64394C4053}" type="presParOf" srcId="{56F93FD7-C07F-E840-9675-4E6B37506652}" destId="{6FCABDB3-F36E-BC43-82BD-73953965D306}" srcOrd="4" destOrd="0" presId="urn:microsoft.com/office/officeart/2005/8/layout/radial2"/>
    <dgm:cxn modelId="{499861B8-5947-6744-89BF-3F6527EDC04C}" type="presParOf" srcId="{6FCABDB3-F36E-BC43-82BD-73953965D306}" destId="{75CF3E49-2ED8-F742-948B-511548A9DE7E}" srcOrd="0" destOrd="0" presId="urn:microsoft.com/office/officeart/2005/8/layout/radial2"/>
    <dgm:cxn modelId="{652758C9-B443-2C4D-8AAD-04D1F60622C5}" type="presParOf" srcId="{6FCABDB3-F36E-BC43-82BD-73953965D306}" destId="{3B903C54-619D-7D45-8791-69F2653E622E}" srcOrd="1" destOrd="0" presId="urn:microsoft.com/office/officeart/2005/8/layout/radial2"/>
    <dgm:cxn modelId="{AEAFF6FC-58ED-624F-B9F1-F0F7C07AD169}" type="presParOf" srcId="{56F93FD7-C07F-E840-9675-4E6B37506652}" destId="{7D23C291-72DF-584B-9DD1-47B1392EAD36}" srcOrd="5" destOrd="0" presId="urn:microsoft.com/office/officeart/2005/8/layout/radial2"/>
    <dgm:cxn modelId="{DE1E994C-FCE9-4949-8114-BFCBCA456C19}" type="presParOf" srcId="{56F93FD7-C07F-E840-9675-4E6B37506652}" destId="{3E586D36-2A30-E740-8719-44E0E3D5CBC4}" srcOrd="6" destOrd="0" presId="urn:microsoft.com/office/officeart/2005/8/layout/radial2"/>
    <dgm:cxn modelId="{F6ABAD7F-721A-034F-BCA3-0740CECF35D1}" type="presParOf" srcId="{3E586D36-2A30-E740-8719-44E0E3D5CBC4}" destId="{7DABF435-2683-EA41-A900-EC9EAABCE6F6}" srcOrd="0" destOrd="0" presId="urn:microsoft.com/office/officeart/2005/8/layout/radial2"/>
    <dgm:cxn modelId="{BE0050C1-B685-6548-8B57-96E2B1C0F8C7}" type="presParOf" srcId="{3E586D36-2A30-E740-8719-44E0E3D5CBC4}" destId="{07078F53-CC00-D148-A0EC-12D4D5F3D3A9}" srcOrd="1" destOrd="0" presId="urn:microsoft.com/office/officeart/2005/8/layout/radial2"/>
    <dgm:cxn modelId="{7EA39DDA-E43B-E246-B637-7F555AD9EEAC}" type="presParOf" srcId="{56F93FD7-C07F-E840-9675-4E6B37506652}" destId="{987343C9-7B5C-B34F-B817-6D3192C62AC6}" srcOrd="7" destOrd="0" presId="urn:microsoft.com/office/officeart/2005/8/layout/radial2"/>
    <dgm:cxn modelId="{161492C1-9061-7643-84AA-F23BA3B077C2}" type="presParOf" srcId="{56F93FD7-C07F-E840-9675-4E6B37506652}" destId="{E35185C9-38B7-014B-9083-9B553893455F}" srcOrd="8" destOrd="0" presId="urn:microsoft.com/office/officeart/2005/8/layout/radial2"/>
    <dgm:cxn modelId="{38971C4B-8DDB-9C40-97AC-34BEE0E8869C}" type="presParOf" srcId="{E35185C9-38B7-014B-9083-9B553893455F}" destId="{62BA98C9-6A47-264B-912B-EEC615E225E2}" srcOrd="0" destOrd="0" presId="urn:microsoft.com/office/officeart/2005/8/layout/radial2"/>
    <dgm:cxn modelId="{3720E2CC-5775-E640-A8EA-F05A0DE8421F}" type="presParOf" srcId="{E35185C9-38B7-014B-9083-9B553893455F}" destId="{9819DCEF-3E37-9D49-8817-EEC2526617F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F32722-011B-C74D-BA17-989D8D50E2ED}" type="datetimeFigureOut">
              <a:rPr lang="en-US" smtClean="0"/>
              <a:pPr/>
              <a:t>9/1/2014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148B80-D4B9-3440-B647-F6B47DCA977C}" type="slidenum">
              <a:rPr lang="en-US" smtClean="0"/>
              <a:pPr/>
              <a:t>‹#›</a:t>
            </a:fld>
            <a:endParaRPr lang="en-US"/>
          </a:p>
        </p:txBody>
      </p:sp>
    </p:spTree>
    <p:extLst>
      <p:ext uri="{BB962C8B-B14F-4D97-AF65-F5344CB8AC3E}">
        <p14:creationId xmlns:p14="http://schemas.microsoft.com/office/powerpoint/2010/main" val="42591622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65D0999-C69C-4B52-9457-B8D18FFFA4FA}" type="slidenum">
              <a:rPr lang="en-US"/>
              <a:pPr/>
              <a:t>‹#›</a:t>
            </a:fld>
            <a:endParaRPr lang="en-US"/>
          </a:p>
        </p:txBody>
      </p:sp>
    </p:spTree>
    <p:extLst>
      <p:ext uri="{BB962C8B-B14F-4D97-AF65-F5344CB8AC3E}">
        <p14:creationId xmlns:p14="http://schemas.microsoft.com/office/powerpoint/2010/main" val="62546292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 for presenter:</a:t>
            </a:r>
          </a:p>
          <a:p>
            <a:pPr marL="171450" indent="-171450">
              <a:buFont typeface="Arial"/>
              <a:buChar char="•"/>
            </a:pPr>
            <a:r>
              <a:rPr lang="en-US" dirty="0" smtClean="0"/>
              <a:t>Thank you!</a:t>
            </a:r>
            <a:endParaRPr lang="en-US" dirty="0"/>
          </a:p>
        </p:txBody>
      </p:sp>
      <p:sp>
        <p:nvSpPr>
          <p:cNvPr id="4" name="Slide Number Placeholder 3"/>
          <p:cNvSpPr>
            <a:spLocks noGrp="1"/>
          </p:cNvSpPr>
          <p:nvPr>
            <p:ph type="sldNum" sz="quarter" idx="10"/>
          </p:nvPr>
        </p:nvSpPr>
        <p:spPr/>
        <p:txBody>
          <a:bodyPr/>
          <a:lstStyle/>
          <a:p>
            <a:fld id="{97CCCCEC-65A4-442F-9DBD-69FF00A3B38E}" type="slidenum">
              <a:rPr lang="en-US" smtClean="0"/>
              <a:pPr/>
              <a:t>1</a:t>
            </a:fld>
            <a:endParaRPr lang="en-US"/>
          </a:p>
        </p:txBody>
      </p:sp>
    </p:spTree>
    <p:extLst>
      <p:ext uri="{BB962C8B-B14F-4D97-AF65-F5344CB8AC3E}">
        <p14:creationId xmlns:p14="http://schemas.microsoft.com/office/powerpoint/2010/main" val="1104576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Notes to presenter:</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Here’s where we get to the best part: how ORCID </a:t>
            </a:r>
            <a:r>
              <a:rPr lang="en-US" baseline="0" dirty="0" err="1" smtClean="0"/>
              <a:t>iDs</a:t>
            </a:r>
            <a:r>
              <a:rPr lang="en-US" baseline="0" dirty="0" smtClean="0"/>
              <a:t> benefit you, the researcher</a:t>
            </a:r>
          </a:p>
        </p:txBody>
      </p:sp>
      <p:sp>
        <p:nvSpPr>
          <p:cNvPr id="4" name="Slide Number Placeholder 3"/>
          <p:cNvSpPr>
            <a:spLocks noGrp="1"/>
          </p:cNvSpPr>
          <p:nvPr>
            <p:ph type="sldNum" sz="quarter" idx="10"/>
          </p:nvPr>
        </p:nvSpPr>
        <p:spPr/>
        <p:txBody>
          <a:bodyPr/>
          <a:lstStyle/>
          <a:p>
            <a:fld id="{02A7FDEE-CD6E-4E40-96D9-3A9CC80088BD}" type="slidenum">
              <a:rPr lang="en-US" smtClean="0"/>
              <a:pPr/>
              <a:t>10</a:t>
            </a:fld>
            <a:endParaRPr lang="en-US"/>
          </a:p>
        </p:txBody>
      </p:sp>
    </p:spTree>
    <p:extLst>
      <p:ext uri="{BB962C8B-B14F-4D97-AF65-F5344CB8AC3E}">
        <p14:creationId xmlns:p14="http://schemas.microsoft.com/office/powerpoint/2010/main" val="217334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r>
              <a:rPr lang="en-US" baseline="0" dirty="0" smtClean="0"/>
              <a:t>:</a:t>
            </a:r>
          </a:p>
          <a:p>
            <a:pPr marL="171450" indent="-171450">
              <a:buFont typeface="Arial"/>
              <a:buChar char="•"/>
            </a:pPr>
            <a:r>
              <a:rPr lang="en-US" baseline="0" dirty="0" smtClean="0"/>
              <a:t>One person may have multiple name variations.</a:t>
            </a:r>
          </a:p>
          <a:p>
            <a:pPr marL="171450" indent="-171450">
              <a:buFont typeface="Arial"/>
              <a:buChar char="•"/>
            </a:pPr>
            <a:endParaRPr lang="en-US" b="0" baseline="0" dirty="0" smtClean="0"/>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dirty="0" smtClean="0">
                <a:ln>
                  <a:noFill/>
                </a:ln>
              </a:rPr>
              <a:t>ORCID </a:t>
            </a:r>
            <a:r>
              <a:rPr lang="en-US" b="0" dirty="0" err="1" smtClean="0">
                <a:ln>
                  <a:noFill/>
                </a:ln>
              </a:rPr>
              <a:t>iDs</a:t>
            </a:r>
            <a:r>
              <a:rPr lang="en-US" b="0" dirty="0" smtClean="0">
                <a:ln>
                  <a:noFill/>
                </a:ln>
              </a:rPr>
              <a:t> </a:t>
            </a:r>
            <a:r>
              <a:rPr lang="en-US" b="0" dirty="0" smtClean="0">
                <a:ln>
                  <a:noFill/>
                </a:ln>
                <a:solidFill>
                  <a:srgbClr val="2283BD"/>
                </a:solidFill>
              </a:rPr>
              <a:t>eliminate name ambiguities</a:t>
            </a:r>
            <a:r>
              <a:rPr lang="en-US" b="0" dirty="0" smtClean="0">
                <a:ln>
                  <a:noFill/>
                </a:ln>
              </a:rPr>
              <a:t>, distinguishing you from other researchers and helping to ensure your work is attributed to you.</a:t>
            </a:r>
            <a:endParaRPr lang="en-US" baseline="0" dirty="0" smtClean="0"/>
          </a:p>
          <a:p>
            <a:pPr marL="171450" indent="-171450">
              <a:buFont typeface="Arial"/>
              <a:buNone/>
            </a:pPr>
            <a:endParaRPr lang="en-US" baseline="0" dirty="0" smtClean="0"/>
          </a:p>
          <a:p>
            <a:pPr marL="0" indent="0">
              <a:buFont typeface="Arial"/>
              <a:buNone/>
            </a:pPr>
            <a:r>
              <a:rPr lang="en-US" baseline="0" dirty="0" smtClean="0"/>
              <a:t>Design note: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t>Feel</a:t>
            </a:r>
            <a:r>
              <a:rPr lang="en-US" baseline="0" dirty="0" smtClean="0"/>
              <a:t> free to replace these images with ones that works better for your audience.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baseline="0" dirty="0" smtClean="0"/>
          </a:p>
        </p:txBody>
      </p:sp>
      <p:sp>
        <p:nvSpPr>
          <p:cNvPr id="4" name="Slide Number Placeholder 3"/>
          <p:cNvSpPr>
            <a:spLocks noGrp="1"/>
          </p:cNvSpPr>
          <p:nvPr>
            <p:ph type="sldNum" sz="quarter" idx="10"/>
          </p:nvPr>
        </p:nvSpPr>
        <p:spPr/>
        <p:txBody>
          <a:bodyPr/>
          <a:lstStyle/>
          <a:p>
            <a:fld id="{02A7FDEE-CD6E-4E40-96D9-3A9CC80088BD}" type="slidenum">
              <a:rPr lang="en-US" smtClean="0"/>
              <a:pPr/>
              <a:t>11</a:t>
            </a:fld>
            <a:endParaRPr lang="en-US"/>
          </a:p>
        </p:txBody>
      </p:sp>
    </p:spTree>
    <p:extLst>
      <p:ext uri="{BB962C8B-B14F-4D97-AF65-F5344CB8AC3E}">
        <p14:creationId xmlns:p14="http://schemas.microsoft.com/office/powerpoint/2010/main" val="3660400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p>
          <a:p>
            <a:pPr marL="171450" indent="-171450">
              <a:buFont typeface="Arial"/>
              <a:buChar char="•"/>
            </a:pPr>
            <a:r>
              <a:rPr lang="en-US" b="0" dirty="0" smtClean="0"/>
              <a:t>Names may be spelled,</a:t>
            </a:r>
            <a:r>
              <a:rPr lang="en-US" b="0" baseline="0" dirty="0" smtClean="0"/>
              <a:t> abbreviated and presented in multiple formats — all which contribute to the confusion about the researcher’s identity. In this example, when you take the Danish name </a:t>
            </a:r>
            <a:r>
              <a:rPr lang="en-US" sz="1200" b="0" kern="1200" dirty="0" smtClean="0">
                <a:solidFill>
                  <a:schemeClr val="accent5"/>
                </a:solidFill>
                <a:latin typeface="Arial" charset="0"/>
                <a:ea typeface="+mn-ea"/>
                <a:cs typeface="+mn-cs"/>
              </a:rPr>
              <a:t>Jens </a:t>
            </a:r>
            <a:r>
              <a:rPr lang="en-US" sz="1200" b="0" kern="1200" dirty="0" err="1" smtClean="0">
                <a:solidFill>
                  <a:schemeClr val="accent5"/>
                </a:solidFill>
                <a:latin typeface="Arial" charset="0"/>
                <a:ea typeface="+mn-ea"/>
                <a:cs typeface="+mn-cs"/>
              </a:rPr>
              <a:t>Åge</a:t>
            </a:r>
            <a:r>
              <a:rPr lang="en-US" sz="1200" b="0" kern="1200" dirty="0" smtClean="0">
                <a:solidFill>
                  <a:schemeClr val="accent5"/>
                </a:solidFill>
                <a:latin typeface="Arial" charset="0"/>
                <a:ea typeface="+mn-ea"/>
                <a:cs typeface="+mn-cs"/>
              </a:rPr>
              <a:t> </a:t>
            </a:r>
            <a:r>
              <a:rPr lang="en-US" sz="1200" b="0" kern="1200" dirty="0" err="1" smtClean="0">
                <a:solidFill>
                  <a:schemeClr val="accent5"/>
                </a:solidFill>
                <a:latin typeface="Arial" charset="0"/>
                <a:ea typeface="+mn-ea"/>
                <a:cs typeface="+mn-cs"/>
              </a:rPr>
              <a:t>Smærup</a:t>
            </a:r>
            <a:r>
              <a:rPr lang="en-US" sz="1200" b="0" kern="1200" dirty="0" smtClean="0">
                <a:solidFill>
                  <a:schemeClr val="accent5"/>
                </a:solidFill>
                <a:latin typeface="Arial" charset="0"/>
                <a:ea typeface="+mn-ea"/>
                <a:cs typeface="+mn-cs"/>
              </a:rPr>
              <a:t> </a:t>
            </a:r>
            <a:r>
              <a:rPr lang="en-US" sz="1200" b="0" kern="1200" dirty="0" err="1" smtClean="0">
                <a:solidFill>
                  <a:schemeClr val="accent5"/>
                </a:solidFill>
                <a:latin typeface="Arial" charset="0"/>
                <a:ea typeface="+mn-ea"/>
                <a:cs typeface="+mn-cs"/>
              </a:rPr>
              <a:t>Sørensen</a:t>
            </a:r>
            <a:r>
              <a:rPr lang="en-US" sz="1200" b="0" kern="1200" dirty="0" smtClean="0">
                <a:solidFill>
                  <a:schemeClr val="accent5"/>
                </a:solidFill>
                <a:latin typeface="Arial" charset="0"/>
                <a:ea typeface="+mn-ea"/>
                <a:cs typeface="+mn-cs"/>
              </a:rPr>
              <a:t>, you</a:t>
            </a:r>
            <a:r>
              <a:rPr lang="en-US" sz="1200" b="0" kern="1200" baseline="0" dirty="0" smtClean="0">
                <a:solidFill>
                  <a:schemeClr val="accent5"/>
                </a:solidFill>
                <a:latin typeface="Arial" charset="0"/>
                <a:ea typeface="+mn-ea"/>
                <a:cs typeface="+mn-cs"/>
              </a:rPr>
              <a:t> find that it can be represented in several dozen formats. How confusing! Using a unique, persistent ORCID identifier removes this ambiguity. </a:t>
            </a:r>
            <a:endParaRPr lang="en-US" b="0" dirty="0" smtClean="0"/>
          </a:p>
          <a:p>
            <a:endParaRPr lang="en-US" dirty="0" smtClean="0"/>
          </a:p>
          <a:p>
            <a:pPr marL="0" indent="0">
              <a:buFont typeface="Arial"/>
              <a:buNone/>
            </a:pPr>
            <a:r>
              <a:rPr lang="en-US" baseline="0" dirty="0" smtClean="0"/>
              <a:t>Design note: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t>Feel</a:t>
            </a:r>
            <a:r>
              <a:rPr lang="en-US" baseline="0" dirty="0" smtClean="0"/>
              <a:t> free to replace this image with one that works better for your audience.</a:t>
            </a:r>
          </a:p>
        </p:txBody>
      </p:sp>
      <p:sp>
        <p:nvSpPr>
          <p:cNvPr id="4" name="Slide Number Placeholder 3"/>
          <p:cNvSpPr>
            <a:spLocks noGrp="1"/>
          </p:cNvSpPr>
          <p:nvPr>
            <p:ph type="sldNum" sz="quarter" idx="10"/>
          </p:nvPr>
        </p:nvSpPr>
        <p:spPr/>
        <p:txBody>
          <a:bodyPr/>
          <a:lstStyle/>
          <a:p>
            <a:fld id="{265D0999-C69C-4B52-9457-B8D18FFFA4FA}" type="slidenum">
              <a:rPr lang="en-US" smtClean="0"/>
              <a:pPr/>
              <a:t>12</a:t>
            </a:fld>
            <a:endParaRPr lang="en-US"/>
          </a:p>
        </p:txBody>
      </p:sp>
    </p:spTree>
    <p:extLst>
      <p:ext uri="{BB962C8B-B14F-4D97-AF65-F5344CB8AC3E}">
        <p14:creationId xmlns:p14="http://schemas.microsoft.com/office/powerpoint/2010/main" val="2806047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indent="0">
              <a:buFont typeface="Arial"/>
              <a:buNone/>
            </a:pPr>
            <a:r>
              <a:rPr lang="en-US" baseline="0" dirty="0" smtClean="0"/>
              <a:t>Design note: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t>Feel</a:t>
            </a:r>
            <a:r>
              <a:rPr lang="en-US" baseline="0" dirty="0" smtClean="0"/>
              <a:t> free to replace this image with one that works better for your audience.</a:t>
            </a:r>
          </a:p>
        </p:txBody>
      </p:sp>
      <p:sp>
        <p:nvSpPr>
          <p:cNvPr id="4" name="Slide Number Placeholder 3"/>
          <p:cNvSpPr>
            <a:spLocks noGrp="1"/>
          </p:cNvSpPr>
          <p:nvPr>
            <p:ph type="sldNum" sz="quarter" idx="10"/>
          </p:nvPr>
        </p:nvSpPr>
        <p:spPr/>
        <p:txBody>
          <a:bodyPr/>
          <a:lstStyle/>
          <a:p>
            <a:fld id="{265D0999-C69C-4B52-9457-B8D18FFFA4FA}" type="slidenum">
              <a:rPr lang="en-US" smtClean="0"/>
              <a:pPr/>
              <a:t>13</a:t>
            </a:fld>
            <a:endParaRPr lang="en-US"/>
          </a:p>
        </p:txBody>
      </p:sp>
    </p:spTree>
    <p:extLst>
      <p:ext uri="{BB962C8B-B14F-4D97-AF65-F5344CB8AC3E}">
        <p14:creationId xmlns:p14="http://schemas.microsoft.com/office/powerpoint/2010/main" val="2806047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r>
              <a:rPr lang="en-US" baseline="0" dirty="0" smtClean="0"/>
              <a:t>:</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ln>
                  <a:noFill/>
                </a:ln>
              </a:rPr>
              <a:t>Through linkages with other systems, ORCID reduces repetitive data entry associated with the increasing diversity of research information systems with which you interact.</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dirty="0" smtClean="0">
              <a:ln>
                <a:noFill/>
              </a:ln>
            </a:endParaRP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ln>
                  <a:noFill/>
                </a:ln>
              </a:rPr>
              <a:t>By creating links among your professional activities, </a:t>
            </a:r>
            <a:r>
              <a:rPr lang="en-US" b="0" dirty="0" smtClean="0">
                <a:ln>
                  <a:noFill/>
                </a:ln>
              </a:rPr>
              <a:t>ORCID </a:t>
            </a:r>
            <a:r>
              <a:rPr lang="en-US" b="0" dirty="0" smtClean="0">
                <a:ln>
                  <a:noFill/>
                </a:ln>
                <a:solidFill>
                  <a:srgbClr val="2283BD"/>
                </a:solidFill>
              </a:rPr>
              <a:t>improves discoverability</a:t>
            </a:r>
            <a:r>
              <a:rPr lang="en-US" b="0" baseline="0" dirty="0" smtClean="0">
                <a:ln>
                  <a:noFill/>
                </a:ln>
                <a:solidFill>
                  <a:schemeClr val="tx1"/>
                </a:solidFill>
              </a:rPr>
              <a:t>, allowing</a:t>
            </a:r>
            <a:r>
              <a:rPr lang="en-US" b="0" dirty="0" smtClean="0">
                <a:ln>
                  <a:noFill/>
                </a:ln>
              </a:rPr>
              <a:t> you to </a:t>
            </a:r>
            <a:r>
              <a:rPr lang="en-US" b="0" dirty="0" smtClean="0">
                <a:ln>
                  <a:noFill/>
                </a:ln>
                <a:solidFill>
                  <a:srgbClr val="2283BD"/>
                </a:solidFill>
              </a:rPr>
              <a:t>easily share your research work</a:t>
            </a:r>
            <a:r>
              <a:rPr lang="en-US" b="0" dirty="0" smtClean="0">
                <a:ln>
                  <a:noFill/>
                </a:ln>
              </a:rPr>
              <a:t>. </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b="0" dirty="0" smtClean="0">
              <a:ln>
                <a:noFill/>
              </a:ln>
            </a:endParaRPr>
          </a:p>
          <a:p>
            <a:pPr marL="171450" indent="-171450">
              <a:buFont typeface="Arial"/>
              <a:buChar char="•"/>
            </a:pPr>
            <a:r>
              <a:rPr lang="en-US" dirty="0" smtClean="0"/>
              <a:t>ORCID </a:t>
            </a:r>
            <a:r>
              <a:rPr lang="en-US" dirty="0" err="1" smtClean="0"/>
              <a:t>iD</a:t>
            </a:r>
            <a:r>
              <a:rPr lang="en-US" baseline="0" dirty="0" smtClean="0"/>
              <a:t> stays with you your entire career.</a:t>
            </a:r>
          </a:p>
          <a:p>
            <a:pPr marL="171450" indent="-171450">
              <a:buFont typeface="Arial"/>
              <a:buChar char="•"/>
            </a:pPr>
            <a:endParaRPr lang="en-US" baseline="0" dirty="0" smtClean="0"/>
          </a:p>
          <a:p>
            <a:pPr marL="171450" indent="-171450">
              <a:buFont typeface="Arial"/>
              <a:buChar char="•"/>
            </a:pPr>
            <a:r>
              <a:rPr lang="en-US" baseline="0" dirty="0" smtClean="0"/>
              <a:t>Embedding is widespread:</a:t>
            </a:r>
          </a:p>
          <a:p>
            <a:pPr marL="628650" lvl="1" indent="-171450">
              <a:buFont typeface="Arial"/>
              <a:buChar char="•"/>
            </a:pPr>
            <a:r>
              <a:rPr lang="en-US" sz="1200" b="0" kern="1200" baseline="0" dirty="0" smtClean="0">
                <a:solidFill>
                  <a:schemeClr val="tx1"/>
                </a:solidFill>
                <a:latin typeface="Arial" charset="0"/>
                <a:ea typeface="+mn-ea"/>
                <a:cs typeface="+mn-cs"/>
              </a:rPr>
              <a:t>University CRIS/research information, or researcher profile systems</a:t>
            </a:r>
          </a:p>
          <a:p>
            <a:pPr marL="628650" lvl="1" indent="-171450">
              <a:buFont typeface="Arial"/>
              <a:buChar char="•"/>
            </a:pPr>
            <a:r>
              <a:rPr lang="en-US" sz="1200" kern="1200" baseline="0" dirty="0" smtClean="0">
                <a:solidFill>
                  <a:schemeClr val="tx1"/>
                </a:solidFill>
                <a:latin typeface="Arial" charset="0"/>
                <a:ea typeface="+mn-ea"/>
                <a:cs typeface="+mn-cs"/>
              </a:rPr>
              <a:t>Manuscript submission</a:t>
            </a:r>
          </a:p>
          <a:p>
            <a:pPr marL="628650" lvl="1" indent="-171450">
              <a:buFont typeface="Arial"/>
              <a:buChar char="•"/>
            </a:pPr>
            <a:r>
              <a:rPr lang="en-US" sz="1200" kern="1200" baseline="0" dirty="0" smtClean="0">
                <a:solidFill>
                  <a:schemeClr val="tx1"/>
                </a:solidFill>
                <a:latin typeface="Arial" charset="0"/>
                <a:ea typeface="+mn-ea"/>
                <a:cs typeface="+mn-cs"/>
              </a:rPr>
              <a:t>Grant applications</a:t>
            </a:r>
          </a:p>
          <a:p>
            <a:pPr marL="628650" lvl="1" indent="-171450">
              <a:buFont typeface="Arial"/>
              <a:buChar char="•"/>
            </a:pPr>
            <a:r>
              <a:rPr lang="en-US" sz="1200" kern="1200" baseline="0" dirty="0" smtClean="0">
                <a:solidFill>
                  <a:schemeClr val="tx1"/>
                </a:solidFill>
                <a:latin typeface="Arial" charset="0"/>
                <a:ea typeface="+mn-ea"/>
                <a:cs typeface="+mn-cs"/>
              </a:rPr>
              <a:t>Linkage with repositories</a:t>
            </a:r>
          </a:p>
          <a:p>
            <a:pPr marL="628650" lvl="1" indent="-171450">
              <a:buFont typeface="Arial"/>
              <a:buChar char="•"/>
            </a:pPr>
            <a:r>
              <a:rPr lang="en-US" sz="1200" kern="1200" baseline="0" dirty="0" smtClean="0">
                <a:solidFill>
                  <a:schemeClr val="tx1"/>
                </a:solidFill>
                <a:latin typeface="Arial" charset="0"/>
                <a:ea typeface="+mn-ea"/>
                <a:cs typeface="+mn-cs"/>
              </a:rPr>
              <a:t>Linkage with other IDs</a:t>
            </a:r>
          </a:p>
        </p:txBody>
      </p:sp>
      <p:sp>
        <p:nvSpPr>
          <p:cNvPr id="4" name="Slide Number Placeholder 3"/>
          <p:cNvSpPr>
            <a:spLocks noGrp="1"/>
          </p:cNvSpPr>
          <p:nvPr>
            <p:ph type="sldNum" sz="quarter" idx="10"/>
          </p:nvPr>
        </p:nvSpPr>
        <p:spPr/>
        <p:txBody>
          <a:bodyPr/>
          <a:lstStyle/>
          <a:p>
            <a:fld id="{265D0999-C69C-4B52-9457-B8D18FFFA4FA}" type="slidenum">
              <a:rPr lang="en-US" smtClean="0"/>
              <a:pPr/>
              <a:t>14</a:t>
            </a:fld>
            <a:endParaRPr lang="en-US"/>
          </a:p>
        </p:txBody>
      </p:sp>
    </p:spTree>
    <p:extLst>
      <p:ext uri="{BB962C8B-B14F-4D97-AF65-F5344CB8AC3E}">
        <p14:creationId xmlns:p14="http://schemas.microsoft.com/office/powerpoint/2010/main" val="1555218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r>
              <a:rPr lang="en-US" baseline="0" dirty="0" smtClean="0"/>
              <a:t>:</a:t>
            </a:r>
            <a:endParaRPr lang="en-US" b="0" baseline="0" dirty="0" smtClean="0"/>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b="0" dirty="0" smtClean="0">
                <a:ln>
                  <a:noFill/>
                </a:ln>
              </a:rPr>
              <a:t>ORCID </a:t>
            </a:r>
            <a:r>
              <a:rPr lang="en-US" b="0" dirty="0" smtClean="0">
                <a:ln>
                  <a:noFill/>
                </a:ln>
                <a:solidFill>
                  <a:srgbClr val="2283BD"/>
                </a:solidFill>
              </a:rPr>
              <a:t>reduces time-consuming data entry </a:t>
            </a:r>
            <a:r>
              <a:rPr lang="en-US" b="0" dirty="0" smtClean="0">
                <a:ln>
                  <a:noFill/>
                </a:ln>
              </a:rPr>
              <a:t>and </a:t>
            </a:r>
            <a:r>
              <a:rPr lang="en-US" b="0" dirty="0" smtClean="0">
                <a:ln>
                  <a:noFill/>
                </a:ln>
                <a:solidFill>
                  <a:srgbClr val="2283BD"/>
                </a:solidFill>
              </a:rPr>
              <a:t>activity reporting </a:t>
            </a:r>
            <a:r>
              <a:rPr lang="en-US" b="0" dirty="0" smtClean="0">
                <a:ln>
                  <a:noFill/>
                </a:ln>
              </a:rPr>
              <a:t>by linking </a:t>
            </a:r>
            <a:r>
              <a:rPr lang="en-US" dirty="0" smtClean="0">
                <a:ln>
                  <a:noFill/>
                </a:ln>
              </a:rPr>
              <a:t>your research affiliations and activities with your ORCID </a:t>
            </a:r>
            <a:r>
              <a:rPr lang="en-US" dirty="0" err="1" smtClean="0">
                <a:ln>
                  <a:noFill/>
                </a:ln>
              </a:rPr>
              <a:t>iD.</a:t>
            </a:r>
            <a:endParaRPr lang="en-US" dirty="0" smtClean="0">
              <a:ln>
                <a:noFill/>
              </a:ln>
            </a:endParaRP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endParaRPr lang="en-US" dirty="0" smtClean="0">
              <a:ln>
                <a:noFill/>
              </a:ln>
            </a:endParaRPr>
          </a:p>
          <a:p>
            <a:pPr marL="171450" indent="-171450">
              <a:buFont typeface="Arial"/>
              <a:buChar char="•"/>
            </a:pPr>
            <a:r>
              <a:rPr lang="en-US" sz="1200" kern="1200" dirty="0" smtClean="0">
                <a:solidFill>
                  <a:schemeClr val="tx1"/>
                </a:solidFill>
                <a:effectLst/>
                <a:latin typeface="+mn-lt"/>
                <a:ea typeface="+mn-ea"/>
                <a:cs typeface="+mn-cs"/>
              </a:rPr>
              <a:t>Include your ORCID </a:t>
            </a:r>
            <a:r>
              <a:rPr lang="en-US" sz="1200" kern="1200" dirty="0" err="1" smtClean="0">
                <a:solidFill>
                  <a:schemeClr val="tx1"/>
                </a:solidFill>
                <a:effectLst/>
                <a:latin typeface="+mn-lt"/>
                <a:ea typeface="+mn-ea"/>
                <a:cs typeface="+mn-cs"/>
              </a:rPr>
              <a:t>iD</a:t>
            </a:r>
            <a:r>
              <a:rPr lang="en-US" sz="1200" kern="1200" dirty="0" smtClean="0">
                <a:solidFill>
                  <a:schemeClr val="tx1"/>
                </a:solidFill>
                <a:effectLst/>
                <a:latin typeface="+mn-lt"/>
                <a:ea typeface="+mn-ea"/>
                <a:cs typeface="+mn-cs"/>
              </a:rPr>
              <a:t> when you submit a manuscript, dataset or grant so that your ORCID record, local repository, grant management system post award reporting system may be updated.</a:t>
            </a:r>
          </a:p>
          <a:p>
            <a:endParaRPr lang="en-US" dirty="0" smtClean="0"/>
          </a:p>
          <a:p>
            <a:pPr marL="0" indent="0">
              <a:buFont typeface="Arial"/>
              <a:buNone/>
            </a:pPr>
            <a:r>
              <a:rPr lang="en-US" baseline="0" dirty="0" smtClean="0"/>
              <a:t>Design note: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t>This is a placeholder slide with Rebecca Bryant’s ORCID page; we encourage</a:t>
            </a:r>
            <a:r>
              <a:rPr lang="en-US" baseline="0" dirty="0" smtClean="0"/>
              <a:t> you to replace this with your ORCID page or other examples you feel may be more relevant for your audience.</a:t>
            </a:r>
            <a:endParaRPr lang="en-US" dirty="0" smtClean="0"/>
          </a:p>
        </p:txBody>
      </p:sp>
      <p:sp>
        <p:nvSpPr>
          <p:cNvPr id="4" name="Slide Number Placeholder 3"/>
          <p:cNvSpPr>
            <a:spLocks noGrp="1"/>
          </p:cNvSpPr>
          <p:nvPr>
            <p:ph type="sldNum" sz="quarter" idx="10"/>
          </p:nvPr>
        </p:nvSpPr>
        <p:spPr/>
        <p:txBody>
          <a:bodyPr/>
          <a:lstStyle/>
          <a:p>
            <a:fld id="{02A7FDEE-CD6E-4E40-96D9-3A9CC80088BD}" type="slidenum">
              <a:rPr lang="en-US" smtClean="0"/>
              <a:pPr/>
              <a:t>15</a:t>
            </a:fld>
            <a:endParaRPr lang="en-US"/>
          </a:p>
        </p:txBody>
      </p:sp>
    </p:spTree>
    <p:extLst>
      <p:ext uri="{BB962C8B-B14F-4D97-AF65-F5344CB8AC3E}">
        <p14:creationId xmlns:p14="http://schemas.microsoft.com/office/powerpoint/2010/main" val="3660400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p>
          <a:p>
            <a:pPr marL="171450" indent="-171450">
              <a:buFont typeface="Arial"/>
              <a:buChar char="•"/>
            </a:pPr>
            <a:r>
              <a:rPr lang="en-US" dirty="0" smtClean="0"/>
              <a:t>Here are</a:t>
            </a:r>
            <a:r>
              <a:rPr lang="en-US" baseline="0" dirty="0" smtClean="0"/>
              <a:t> the three simple steps you should take to </a:t>
            </a:r>
            <a:r>
              <a:rPr lang="en-US" b="0" baseline="0" dirty="0" smtClean="0"/>
              <a:t>enjoy all of the benefits. The following slides provide additional detail and support. </a:t>
            </a:r>
          </a:p>
          <a:p>
            <a:pPr marL="171450" indent="-171450">
              <a:buFont typeface="Arial"/>
              <a:buChar char="•"/>
            </a:pPr>
            <a:endParaRPr lang="en-US" b="0" baseline="0" dirty="0" smtClean="0"/>
          </a:p>
          <a:p>
            <a:pPr marL="171450" indent="-171450">
              <a:buFont typeface="Arial"/>
              <a:buChar char="•"/>
            </a:pPr>
            <a:r>
              <a:rPr lang="en-US" b="0" baseline="0" dirty="0" smtClean="0"/>
              <a:t>You can go to http://</a:t>
            </a:r>
            <a:r>
              <a:rPr lang="en-US" b="0" baseline="0" dirty="0" err="1" smtClean="0"/>
              <a:t>orcid.org</a:t>
            </a:r>
            <a:r>
              <a:rPr lang="en-US" b="0" baseline="0" dirty="0" smtClean="0"/>
              <a:t> to begin this process. </a:t>
            </a:r>
            <a:endParaRPr lang="en-US" b="0" dirty="0"/>
          </a:p>
        </p:txBody>
      </p:sp>
      <p:sp>
        <p:nvSpPr>
          <p:cNvPr id="4" name="Slide Number Placeholder 3"/>
          <p:cNvSpPr>
            <a:spLocks noGrp="1"/>
          </p:cNvSpPr>
          <p:nvPr>
            <p:ph type="sldNum" sz="quarter" idx="10"/>
          </p:nvPr>
        </p:nvSpPr>
        <p:spPr/>
        <p:txBody>
          <a:bodyPr/>
          <a:lstStyle/>
          <a:p>
            <a:fld id="{02A7FDEE-CD6E-4E40-96D9-3A9CC80088BD}" type="slidenum">
              <a:rPr lang="en-US" smtClean="0"/>
              <a:pPr/>
              <a:t>16</a:t>
            </a:fld>
            <a:endParaRPr lang="en-US"/>
          </a:p>
        </p:txBody>
      </p:sp>
    </p:spTree>
    <p:extLst>
      <p:ext uri="{BB962C8B-B14F-4D97-AF65-F5344CB8AC3E}">
        <p14:creationId xmlns:p14="http://schemas.microsoft.com/office/powerpoint/2010/main" val="366040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for presenter [go through slide]:</a:t>
            </a:r>
          </a:p>
          <a:p>
            <a:pPr marL="171450" indent="-171450">
              <a:buFont typeface="Arial"/>
              <a:buChar char="•"/>
            </a:pPr>
            <a:r>
              <a:rPr lang="en-US" baseline="0" dirty="0" smtClean="0"/>
              <a:t>Register for an ORCID </a:t>
            </a:r>
            <a:r>
              <a:rPr lang="en-US" baseline="0" dirty="0" err="1" smtClean="0"/>
              <a:t>iD</a:t>
            </a:r>
            <a:endParaRPr lang="en-US" b="0" baseline="0" dirty="0" smtClean="0"/>
          </a:p>
          <a:p>
            <a:pPr marL="171450" indent="-171450">
              <a:buFont typeface="Arial"/>
              <a:buChar char="•"/>
            </a:pPr>
            <a:r>
              <a:rPr lang="en-US" b="0" dirty="0" smtClean="0"/>
              <a:t>International</a:t>
            </a:r>
            <a:r>
              <a:rPr lang="en-US" b="0" baseline="0" dirty="0" smtClean="0"/>
              <a:t> Standard Name Identifier (ISNI): ISNI has reserved a block of numbers for use by ORCID, to avoid assignment overlaps. </a:t>
            </a:r>
          </a:p>
          <a:p>
            <a:pPr marL="171450" indent="-171450">
              <a:buFont typeface="Arial"/>
              <a:buChar char="•"/>
            </a:pPr>
            <a:r>
              <a:rPr lang="en-US" b="0" baseline="0" dirty="0" smtClean="0"/>
              <a:t>All you need to set up your ORCID iD is your name and an email address. </a:t>
            </a:r>
          </a:p>
        </p:txBody>
      </p:sp>
      <p:sp>
        <p:nvSpPr>
          <p:cNvPr id="4" name="Slide Number Placeholder 3"/>
          <p:cNvSpPr>
            <a:spLocks noGrp="1"/>
          </p:cNvSpPr>
          <p:nvPr>
            <p:ph type="sldNum" sz="quarter" idx="10"/>
          </p:nvPr>
        </p:nvSpPr>
        <p:spPr/>
        <p:txBody>
          <a:bodyPr/>
          <a:lstStyle/>
          <a:p>
            <a:fld id="{785FF461-0726-2446-B69A-A12B4D20D4F4}" type="slidenum">
              <a:rPr lang="en-US" smtClean="0"/>
              <a:pPr/>
              <a:t>17</a:t>
            </a:fld>
            <a:endParaRPr lang="en-US"/>
          </a:p>
        </p:txBody>
      </p:sp>
    </p:spTree>
    <p:extLst>
      <p:ext uri="{BB962C8B-B14F-4D97-AF65-F5344CB8AC3E}">
        <p14:creationId xmlns:p14="http://schemas.microsoft.com/office/powerpoint/2010/main" val="1206986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Notes</a:t>
            </a:r>
            <a:r>
              <a:rPr lang="en-US" b="0" baseline="0" dirty="0" smtClean="0"/>
              <a:t> for presenter:</a:t>
            </a:r>
          </a:p>
          <a:p>
            <a:pPr marL="171450" indent="-171450">
              <a:buFont typeface="Arial"/>
              <a:buChar char="•"/>
            </a:pPr>
            <a:r>
              <a:rPr lang="en-US" b="0" baseline="0" dirty="0" smtClean="0"/>
              <a:t>Click on UPDATE by “Personal Information” </a:t>
            </a:r>
          </a:p>
          <a:p>
            <a:pPr marL="171450" indent="-171450">
              <a:buFont typeface="Arial"/>
              <a:buChar char="•"/>
            </a:pPr>
            <a:endParaRPr lang="en-US" b="0" baseline="0" dirty="0" smtClean="0"/>
          </a:p>
          <a:p>
            <a:pPr marL="171450" indent="-171450">
              <a:buFont typeface="Arial"/>
              <a:buChar char="•"/>
            </a:pPr>
            <a:r>
              <a:rPr lang="en-US" b="0" baseline="0" dirty="0" smtClean="0"/>
              <a:t>This brings you to the EDIT PERSONAL INFORMATION page.</a:t>
            </a:r>
          </a:p>
          <a:p>
            <a:pPr marL="171450" indent="-171450">
              <a:buFont typeface="Arial"/>
              <a:buChar char="•"/>
            </a:pPr>
            <a:endParaRPr lang="en-US" b="0" baseline="0" dirty="0" smtClean="0"/>
          </a:p>
          <a:p>
            <a:pPr marL="171450" indent="-171450">
              <a:buFont typeface="Arial"/>
              <a:buChar char="•"/>
            </a:pPr>
            <a:r>
              <a:rPr lang="en-US" b="0" baseline="0" dirty="0" smtClean="0"/>
              <a:t>Here you can other variants of your name. This is important because you may have publications under all of these variations—update your name before you import to works to be certain to find them all. You can also add names in any character set. </a:t>
            </a:r>
          </a:p>
          <a:p>
            <a:pPr marL="171450" indent="-171450">
              <a:buFont typeface="Arial"/>
              <a:buChar char="•"/>
            </a:pPr>
            <a:endParaRPr lang="en-US" b="0" baseline="0" dirty="0" smtClean="0"/>
          </a:p>
          <a:p>
            <a:pPr marL="171450" indent="-171450">
              <a:buFont typeface="Arial"/>
              <a:buChar char="•"/>
            </a:pPr>
            <a:r>
              <a:rPr lang="en-US" b="0" baseline="0" dirty="0" smtClean="0"/>
              <a:t>Add a biography and keywords to help others discover your work</a:t>
            </a:r>
          </a:p>
          <a:p>
            <a:pPr marL="171450" indent="-171450">
              <a:buFont typeface="Arial"/>
              <a:buChar char="•"/>
            </a:pPr>
            <a:r>
              <a:rPr lang="en-US" b="0" baseline="0" dirty="0" smtClean="0"/>
              <a:t>You may also add links to websites such as LinkedIn, a personal web page, and more. </a:t>
            </a:r>
          </a:p>
          <a:p>
            <a:pPr marL="171450" indent="-171450">
              <a:buFont typeface="Arial"/>
              <a:buChar char="•"/>
            </a:pPr>
            <a:r>
              <a:rPr lang="en-US" b="0" baseline="0" dirty="0" smtClean="0"/>
              <a:t>You can make each item public, limited, or private. </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02A7FDEE-CD6E-4E40-96D9-3A9CC80088BD}" type="slidenum">
              <a:rPr lang="en-US" smtClean="0"/>
              <a:pPr/>
              <a:t>18</a:t>
            </a:fld>
            <a:endParaRPr lang="en-US"/>
          </a:p>
        </p:txBody>
      </p:sp>
    </p:spTree>
    <p:extLst>
      <p:ext uri="{BB962C8B-B14F-4D97-AF65-F5344CB8AC3E}">
        <p14:creationId xmlns:p14="http://schemas.microsoft.com/office/powerpoint/2010/main" val="2051868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Notes</a:t>
            </a:r>
            <a:r>
              <a:rPr lang="en-US" b="0" baseline="0" dirty="0" smtClean="0"/>
              <a:t> for presenter:</a:t>
            </a:r>
          </a:p>
          <a:p>
            <a:pPr marL="171450" indent="-171450">
              <a:buFont typeface="Arial"/>
              <a:buChar char="•"/>
            </a:pPr>
            <a:r>
              <a:rPr lang="en-US" b="0" baseline="0" dirty="0" smtClean="0"/>
              <a:t>Click on UPDATE under your name.</a:t>
            </a:r>
          </a:p>
          <a:p>
            <a:pPr marL="171450" indent="-171450">
              <a:buFont typeface="Arial"/>
              <a:buChar char="•"/>
            </a:pPr>
            <a:endParaRPr lang="en-US" b="0" baseline="0" dirty="0" smtClean="0"/>
          </a:p>
          <a:p>
            <a:pPr marL="171450" indent="-171450">
              <a:buFont typeface="Arial"/>
              <a:buChar char="•"/>
            </a:pPr>
            <a:r>
              <a:rPr lang="en-US" b="0" baseline="0" dirty="0" smtClean="0"/>
              <a:t>This brings you to the Edit personal information page.</a:t>
            </a:r>
          </a:p>
          <a:p>
            <a:pPr marL="171450" indent="-171450">
              <a:buFont typeface="Arial"/>
              <a:buChar char="•"/>
            </a:pPr>
            <a:endParaRPr lang="en-US" b="0" baseline="0" dirty="0" smtClean="0"/>
          </a:p>
          <a:p>
            <a:pPr marL="171450" indent="-171450">
              <a:buFont typeface="Arial"/>
              <a:buChar char="•"/>
            </a:pPr>
            <a:r>
              <a:rPr lang="en-US" b="0" baseline="0" dirty="0" smtClean="0"/>
              <a:t>Click on “Edit email.” </a:t>
            </a:r>
          </a:p>
          <a:p>
            <a:pPr marL="171450" indent="-171450">
              <a:buFont typeface="Arial"/>
              <a:buChar char="•"/>
            </a:pPr>
            <a:endParaRPr lang="en-US" b="0" baseline="0" dirty="0" smtClean="0"/>
          </a:p>
          <a:p>
            <a:pPr marL="171450" indent="-171450">
              <a:buFont typeface="Arial"/>
              <a:buChar char="•"/>
            </a:pPr>
            <a:r>
              <a:rPr lang="en-US" b="0" baseline="0" dirty="0" smtClean="0"/>
              <a:t>Add additional email addresses. Having multiple email addresses can help support interoperability. </a:t>
            </a:r>
          </a:p>
          <a:p>
            <a:pPr marL="171450" indent="-171450">
              <a:buFont typeface="Arial"/>
              <a:buChar char="•"/>
            </a:pPr>
            <a:endParaRPr lang="en-US" b="0" baseline="0" dirty="0" smtClean="0"/>
          </a:p>
          <a:p>
            <a:pPr marL="171450" indent="-171450">
              <a:buFont typeface="Arial"/>
              <a:buChar char="•"/>
            </a:pPr>
            <a:r>
              <a:rPr lang="en-US" b="0" baseline="0" dirty="0" smtClean="0"/>
              <a:t>From this page, you can also manage your privacy preferences, password and security, and manage permissions with trusted organizations. </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02A7FDEE-CD6E-4E40-96D9-3A9CC80088BD}" type="slidenum">
              <a:rPr lang="en-US" smtClean="0"/>
              <a:pPr/>
              <a:t>19</a:t>
            </a:fld>
            <a:endParaRPr lang="en-US"/>
          </a:p>
        </p:txBody>
      </p:sp>
    </p:spTree>
    <p:extLst>
      <p:ext uri="{BB962C8B-B14F-4D97-AF65-F5344CB8AC3E}">
        <p14:creationId xmlns:p14="http://schemas.microsoft.com/office/powerpoint/2010/main" val="205186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2A7FDEE-CD6E-4E40-96D9-3A9CC80088BD}" type="slidenum">
              <a:rPr lang="en-US" smtClean="0"/>
              <a:pPr/>
              <a:t>2</a:t>
            </a:fld>
            <a:endParaRPr lang="en-US"/>
          </a:p>
        </p:txBody>
      </p:sp>
    </p:spTree>
    <p:extLst>
      <p:ext uri="{BB962C8B-B14F-4D97-AF65-F5344CB8AC3E}">
        <p14:creationId xmlns:p14="http://schemas.microsoft.com/office/powerpoint/2010/main" val="136237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for presenter:</a:t>
            </a:r>
          </a:p>
          <a:p>
            <a:pPr marL="171450" indent="-171450">
              <a:buFont typeface="Arial"/>
              <a:buChar char="•"/>
            </a:pPr>
            <a:r>
              <a:rPr lang="en-US" baseline="0" dirty="0" smtClean="0"/>
              <a:t>ORCID makes it easy to connect your ORCID </a:t>
            </a:r>
            <a:r>
              <a:rPr lang="en-US" baseline="0" dirty="0" err="1" smtClean="0"/>
              <a:t>iD</a:t>
            </a:r>
            <a:r>
              <a:rPr lang="en-US" baseline="0" dirty="0" smtClean="0"/>
              <a:t> to your other works</a:t>
            </a:r>
          </a:p>
          <a:p>
            <a:pPr marL="628650" lvl="1" indent="-171450">
              <a:buFont typeface="Arial"/>
              <a:buChar char="•"/>
            </a:pPr>
            <a:r>
              <a:rPr lang="en-US" baseline="0" dirty="0" smtClean="0"/>
              <a:t>Search and add your works</a:t>
            </a:r>
          </a:p>
          <a:p>
            <a:pPr marL="628650" lvl="1" indent="-171450">
              <a:buFont typeface="Arial"/>
              <a:buChar char="•"/>
            </a:pPr>
            <a:r>
              <a:rPr lang="en-US" baseline="0" dirty="0" smtClean="0"/>
              <a:t>Add multiple email addresses</a:t>
            </a:r>
          </a:p>
          <a:p>
            <a:pPr marL="628650" lvl="1" indent="-171450">
              <a:buFont typeface="Arial"/>
              <a:buChar char="•"/>
            </a:pPr>
            <a:r>
              <a:rPr lang="en-US" baseline="0" dirty="0" smtClean="0"/>
              <a:t>Link to other researcher identifiers</a:t>
            </a:r>
          </a:p>
          <a:p>
            <a:pPr marL="628650" lvl="1" indent="-171450">
              <a:buFont typeface="Arial"/>
              <a:buChar char="•"/>
            </a:pPr>
            <a:endParaRPr lang="en-US" baseline="0" dirty="0" smtClean="0"/>
          </a:p>
          <a:p>
            <a:pPr marL="171450" lvl="0" indent="-171450">
              <a:buFont typeface="Arial"/>
              <a:buChar char="•"/>
            </a:pPr>
            <a:r>
              <a:rPr lang="en-US" baseline="0" dirty="0" smtClean="0"/>
              <a:t>This doesn’t take very long but this is how you will achieve all of the benefits such as:</a:t>
            </a:r>
          </a:p>
          <a:p>
            <a:pPr marL="628650" lvl="1" indent="-171450">
              <a:buFont typeface="Arial"/>
              <a:buChar char="•"/>
            </a:pPr>
            <a:r>
              <a:rPr lang="en-US" baseline="0" dirty="0" smtClean="0"/>
              <a:t>Ensuring your work is discoverable and connected to you throughout your career</a:t>
            </a:r>
          </a:p>
          <a:p>
            <a:pPr marL="628650" lvl="1" indent="-171450">
              <a:buFont typeface="Arial"/>
              <a:buChar char="•"/>
            </a:pPr>
            <a:r>
              <a:rPr lang="en-US" baseline="0" dirty="0" smtClean="0"/>
              <a:t>Minimizing the time you spend entering repetitive demographic and bibliographic data online</a:t>
            </a:r>
          </a:p>
          <a:p>
            <a:pPr marL="628650" lvl="1" indent="-171450">
              <a:buFont typeface="Arial"/>
              <a:buChar char="•"/>
            </a:pPr>
            <a:r>
              <a:rPr lang="en-US" baseline="0" dirty="0" smtClean="0"/>
              <a:t>Overcoming name ambiguity, distinguishing you from other researchers and helping ensure your work is attributed to you</a:t>
            </a:r>
          </a:p>
          <a:p>
            <a:pPr marL="628650" lvl="1" indent="-171450">
              <a:buFont typeface="Arial"/>
              <a:buChar char="•"/>
            </a:pPr>
            <a:endParaRPr lang="en-US" b="0" baseline="0" dirty="0" smtClean="0"/>
          </a:p>
          <a:p>
            <a:pPr marL="0" lvl="0" indent="0">
              <a:buFont typeface="Arial"/>
              <a:buNone/>
            </a:pPr>
            <a:r>
              <a:rPr lang="en-US" b="0" baseline="0" dirty="0" smtClean="0"/>
              <a:t>Click on “Import Research Activities” at bottom left of your profile page. That will take you to the page pictured here. Click on the hyperlink to begin the import process. </a:t>
            </a:r>
          </a:p>
          <a:p>
            <a:pPr marL="628650" lvl="1" indent="-171450">
              <a:buFont typeface="Arial"/>
              <a:buChar char="•"/>
            </a:pPr>
            <a:r>
              <a:rPr lang="en-US" b="0" baseline="0" dirty="0" smtClean="0"/>
              <a:t>Note that Scopus and </a:t>
            </a:r>
            <a:r>
              <a:rPr lang="en-US" b="0" baseline="0" dirty="0" err="1" smtClean="0"/>
              <a:t>CrossRef</a:t>
            </a:r>
            <a:r>
              <a:rPr lang="en-US" b="0" baseline="0" dirty="0" smtClean="0"/>
              <a:t> are the two imports wizards available now — this list will grow in the future. </a:t>
            </a:r>
          </a:p>
          <a:p>
            <a:pPr marL="628650" lvl="1" indent="-171450">
              <a:buFont typeface="Arial"/>
              <a:buChar char="•"/>
            </a:pPr>
            <a:r>
              <a:rPr lang="en-US" b="0" baseline="0" dirty="0" smtClean="0"/>
              <a:t>We encourage you to use multiple interfaces to make sure all of your works are identified and added to your ORCID record.</a:t>
            </a:r>
          </a:p>
        </p:txBody>
      </p:sp>
      <p:sp>
        <p:nvSpPr>
          <p:cNvPr id="4" name="Slide Number Placeholder 3"/>
          <p:cNvSpPr>
            <a:spLocks noGrp="1"/>
          </p:cNvSpPr>
          <p:nvPr>
            <p:ph type="sldNum" sz="quarter" idx="10"/>
          </p:nvPr>
        </p:nvSpPr>
        <p:spPr/>
        <p:txBody>
          <a:bodyPr/>
          <a:lstStyle/>
          <a:p>
            <a:fld id="{02A7FDEE-CD6E-4E40-96D9-3A9CC80088BD}" type="slidenum">
              <a:rPr lang="en-US" smtClean="0"/>
              <a:pPr/>
              <a:t>20</a:t>
            </a:fld>
            <a:endParaRPr lang="en-US"/>
          </a:p>
        </p:txBody>
      </p:sp>
    </p:spTree>
    <p:extLst>
      <p:ext uri="{BB962C8B-B14F-4D97-AF65-F5344CB8AC3E}">
        <p14:creationId xmlns:p14="http://schemas.microsoft.com/office/powerpoint/2010/main" val="2051868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for presenter:</a:t>
            </a:r>
          </a:p>
          <a:p>
            <a:pPr marL="171450" indent="-171450">
              <a:buFont typeface="Arial"/>
              <a:buChar char="•"/>
            </a:pPr>
            <a:r>
              <a:rPr lang="en-US" b="0" i="0" u="none" baseline="0" dirty="0" smtClean="0"/>
              <a:t>You may have existing researcher identifiers, such as </a:t>
            </a:r>
            <a:r>
              <a:rPr lang="en-US" b="0" i="0" u="none" baseline="0" dirty="0" err="1" smtClean="0"/>
              <a:t>ResearcherID</a:t>
            </a:r>
            <a:r>
              <a:rPr lang="en-US" b="0" i="0" u="none" baseline="0" dirty="0" smtClean="0"/>
              <a:t>. </a:t>
            </a:r>
          </a:p>
          <a:p>
            <a:pPr marL="171450" indent="-171450">
              <a:buFont typeface="Arial"/>
              <a:buChar char="•"/>
            </a:pPr>
            <a:endParaRPr lang="en-US" b="0" i="0" u="none" baseline="0" dirty="0" smtClean="0"/>
          </a:p>
          <a:p>
            <a:pPr marL="171450" indent="-171450">
              <a:buFont typeface="Arial"/>
              <a:buChar char="•"/>
            </a:pPr>
            <a:r>
              <a:rPr lang="en-US" b="0" i="0" u="none" baseline="0" dirty="0" smtClean="0"/>
              <a:t>These are screen shots from the </a:t>
            </a:r>
            <a:r>
              <a:rPr lang="en-US" b="0" i="0" u="none" baseline="0" dirty="0" err="1" smtClean="0"/>
              <a:t>ResearcherID</a:t>
            </a:r>
            <a:r>
              <a:rPr lang="en-US" b="0" i="0" u="none" baseline="0" dirty="0" smtClean="0"/>
              <a:t> interface. You can go to </a:t>
            </a:r>
            <a:r>
              <a:rPr lang="en-US" b="0" i="0" u="none" baseline="0" dirty="0" err="1" smtClean="0"/>
              <a:t>ResearcherID</a:t>
            </a:r>
            <a:r>
              <a:rPr lang="en-US" b="0" i="0" u="none" baseline="0" dirty="0" smtClean="0"/>
              <a:t> and associate your ORCID iD there. Through this, you can pull publications into ORCID from </a:t>
            </a:r>
            <a:r>
              <a:rPr lang="en-US" b="0" i="0" u="none" baseline="0" dirty="0" err="1" smtClean="0"/>
              <a:t>ResearcherID</a:t>
            </a:r>
            <a:r>
              <a:rPr lang="en-US" b="0" i="0" u="none" baseline="0" dirty="0" smtClean="0"/>
              <a:t> and/or pull publications from ORCID into your </a:t>
            </a:r>
            <a:r>
              <a:rPr lang="en-US" b="0" i="0" u="none" baseline="0" dirty="0" err="1" smtClean="0"/>
              <a:t>ResearcherID</a:t>
            </a:r>
            <a:r>
              <a:rPr lang="en-US" b="0" i="0" u="none" baseline="0" dirty="0" smtClean="0"/>
              <a:t> record.</a:t>
            </a:r>
          </a:p>
          <a:p>
            <a:pPr marL="171450" indent="-171450">
              <a:buFont typeface="Arial"/>
              <a:buChar char="•"/>
            </a:pPr>
            <a:endParaRPr lang="en-US" b="0" i="0" u="none" baseline="0" dirty="0" smtClean="0"/>
          </a:p>
          <a:p>
            <a:pPr marL="171450" indent="-171450">
              <a:buFont typeface="Arial"/>
              <a:buChar char="•"/>
            </a:pPr>
            <a:r>
              <a:rPr lang="en-US" b="0" i="0" u="none" baseline="0" dirty="0" smtClean="0"/>
              <a:t>We expect additional identifiers in the future. </a:t>
            </a:r>
          </a:p>
        </p:txBody>
      </p:sp>
      <p:sp>
        <p:nvSpPr>
          <p:cNvPr id="4" name="Slide Number Placeholder 3"/>
          <p:cNvSpPr>
            <a:spLocks noGrp="1"/>
          </p:cNvSpPr>
          <p:nvPr>
            <p:ph type="sldNum" sz="quarter" idx="10"/>
          </p:nvPr>
        </p:nvSpPr>
        <p:spPr/>
        <p:txBody>
          <a:bodyPr/>
          <a:lstStyle/>
          <a:p>
            <a:fld id="{02A7FDEE-CD6E-4E40-96D9-3A9CC80088BD}" type="slidenum">
              <a:rPr lang="en-US" smtClean="0"/>
              <a:pPr/>
              <a:t>21</a:t>
            </a:fld>
            <a:endParaRPr lang="en-US"/>
          </a:p>
        </p:txBody>
      </p:sp>
    </p:spTree>
    <p:extLst>
      <p:ext uri="{BB962C8B-B14F-4D97-AF65-F5344CB8AC3E}">
        <p14:creationId xmlns:p14="http://schemas.microsoft.com/office/powerpoint/2010/main" val="2051868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Notes for presenter:</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Some of your works may not be included in the search results.</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b="0" baseline="0" dirty="0" smtClean="0"/>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You can add them manually by clicking on the “Add Manually” tab.</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b="0" baseline="0" dirty="0" smtClean="0"/>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Be sure to click “Save” before leaving this page. </a:t>
            </a:r>
          </a:p>
          <a:p>
            <a:endParaRPr lang="en-US" b="0"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22</a:t>
            </a:fld>
            <a:endParaRPr lang="en-US"/>
          </a:p>
        </p:txBody>
      </p:sp>
    </p:spTree>
    <p:extLst>
      <p:ext uri="{BB962C8B-B14F-4D97-AF65-F5344CB8AC3E}">
        <p14:creationId xmlns:p14="http://schemas.microsoft.com/office/powerpoint/2010/main" val="4042435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Notes for presenter:</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Encourage researchers to add educational and employment information—past and current.</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Start typing in the name of your institution—you will be presented with a list of options. </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Most institutions and organizations are available. If not, please let us know at </a:t>
            </a:r>
            <a:r>
              <a:rPr lang="en-US" b="0" baseline="0" dirty="0" err="1" smtClean="0"/>
              <a:t>support@orcid.org</a:t>
            </a:r>
            <a:r>
              <a:rPr lang="en-US" b="0" baseline="0" dirty="0" smtClean="0"/>
              <a:t>. We are working collaboratively to ensure that this list is complete and up-to-date.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Entering date information is option. If you don’t enter an end date, it will populate as current. </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You can choose to include a year only if you like. </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You may enter multiple institutions, and they will appear in your ORCID record in reverse </a:t>
            </a:r>
            <a:r>
              <a:rPr lang="en-US" b="0" baseline="0" smtClean="0"/>
              <a:t>chronological order. </a:t>
            </a:r>
            <a:endParaRPr lang="en-US" b="0" baseline="0" dirty="0" smtClean="0"/>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23</a:t>
            </a:fld>
            <a:endParaRPr lang="en-US"/>
          </a:p>
        </p:txBody>
      </p:sp>
    </p:spTree>
    <p:extLst>
      <p:ext uri="{BB962C8B-B14F-4D97-AF65-F5344CB8AC3E}">
        <p14:creationId xmlns:p14="http://schemas.microsoft.com/office/powerpoint/2010/main" val="4042435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Notes</a:t>
            </a:r>
            <a:r>
              <a:rPr lang="en-US" b="0" baseline="0" dirty="0" smtClean="0"/>
              <a:t> for presenter:</a:t>
            </a:r>
          </a:p>
          <a:p>
            <a:pPr marL="171450" indent="-171450">
              <a:buFont typeface="Arial"/>
              <a:buChar char="•"/>
            </a:pPr>
            <a:r>
              <a:rPr lang="en-US" b="0" baseline="0" dirty="0" smtClean="0"/>
              <a:t>In order for the entire research community to achieve the mission of ORCID and for researchers to realize the full benefits of having an ORCID </a:t>
            </a:r>
            <a:r>
              <a:rPr lang="en-US" b="0" baseline="0" dirty="0" err="1" smtClean="0"/>
              <a:t>iD</a:t>
            </a:r>
            <a:r>
              <a:rPr lang="en-US" b="0" baseline="0" dirty="0" smtClean="0"/>
              <a:t>, researchers must use their ORCID </a:t>
            </a:r>
            <a:r>
              <a:rPr lang="en-US" b="0" baseline="0" dirty="0" err="1" smtClean="0"/>
              <a:t>iDs</a:t>
            </a:r>
            <a:r>
              <a:rPr lang="en-US" b="0" baseline="0" dirty="0" smtClean="0"/>
              <a:t>.</a:t>
            </a:r>
          </a:p>
          <a:p>
            <a:pPr marL="171450" indent="-171450">
              <a:buFont typeface="Arial"/>
              <a:buChar char="•"/>
            </a:pPr>
            <a:endParaRPr lang="en-US" b="0" baseline="0" dirty="0" smtClean="0"/>
          </a:p>
          <a:p>
            <a:pPr marL="171450" indent="-171450">
              <a:buFont typeface="Arial"/>
              <a:buChar char="•"/>
            </a:pPr>
            <a:r>
              <a:rPr lang="en-US" b="0" baseline="0" dirty="0" smtClean="0"/>
              <a:t>Here are some examples of how you can use your </a:t>
            </a:r>
            <a:r>
              <a:rPr lang="en-US" b="0" baseline="0" dirty="0" err="1" smtClean="0"/>
              <a:t>iD</a:t>
            </a:r>
            <a:r>
              <a:rPr lang="en-US" b="0" baseline="0" dirty="0" smtClean="0"/>
              <a:t>:</a:t>
            </a:r>
            <a:endParaRPr lang="en-US" b="0" dirty="0" smtClean="0"/>
          </a:p>
          <a:p>
            <a:pPr marL="628650" lvl="1" indent="-171450">
              <a:buFont typeface="Arial"/>
              <a:buChar char="•"/>
            </a:pPr>
            <a:r>
              <a:rPr lang="en-US" b="0" dirty="0" smtClean="0"/>
              <a:t>Use your</a:t>
            </a:r>
            <a:r>
              <a:rPr lang="en-US" b="0" baseline="0" dirty="0" smtClean="0"/>
              <a:t> </a:t>
            </a:r>
            <a:r>
              <a:rPr lang="en-US" b="0" baseline="0" dirty="0" err="1" smtClean="0"/>
              <a:t>iD</a:t>
            </a:r>
            <a:r>
              <a:rPr lang="en-US" b="0" baseline="0" dirty="0" smtClean="0"/>
              <a:t> in grant applications</a:t>
            </a:r>
          </a:p>
          <a:p>
            <a:pPr marL="628650" lvl="1" indent="-171450">
              <a:buFont typeface="Arial"/>
              <a:buChar char="•"/>
            </a:pPr>
            <a:r>
              <a:rPr lang="en-US" b="0" baseline="0" dirty="0" smtClean="0"/>
              <a:t>Here’s an example to demonstrate this step: in Summer 2013, the U.S. National Institutes of Health (NIH) is creating an application to facilitate grant/fellowship applications and the sharing of </a:t>
            </a:r>
            <a:r>
              <a:rPr lang="en-US" b="0" baseline="0" dirty="0" err="1" smtClean="0"/>
              <a:t>biosketch</a:t>
            </a:r>
            <a:r>
              <a:rPr lang="en-US" b="0" baseline="0" dirty="0" smtClean="0"/>
              <a:t> information between multiple U.S. federal funding agencies. This application is called </a:t>
            </a:r>
            <a:r>
              <a:rPr lang="en-US" b="0" baseline="0" dirty="0" err="1" smtClean="0"/>
              <a:t>ScienCV</a:t>
            </a:r>
            <a:r>
              <a:rPr lang="en-US" b="0" baseline="0" dirty="0" smtClean="0"/>
              <a:t> and a beta version will be available for NIH pilot in late summer/early fall 21013. Implementation by other U.S. funding agencies is expected to follow. Other international funders are also beginning integrations. </a:t>
            </a:r>
          </a:p>
          <a:p>
            <a:pPr marL="0" indent="0">
              <a:buFont typeface="Arial"/>
              <a:buNone/>
            </a:pPr>
            <a:endParaRPr lang="en-US" b="0" baseline="0" dirty="0" smtClean="0"/>
          </a:p>
          <a:p>
            <a:pPr marL="0" indent="0">
              <a:buFont typeface="Arial"/>
              <a:buNone/>
            </a:pPr>
            <a:r>
              <a:rPr lang="en-US" b="0" baseline="0" dirty="0" smtClean="0"/>
              <a:t>Design note:</a:t>
            </a:r>
          </a:p>
          <a:p>
            <a:pPr marL="171450" indent="-171450">
              <a:buFont typeface="Arial"/>
              <a:buChar char="•"/>
            </a:pPr>
            <a:r>
              <a:rPr lang="en-US" b="0" dirty="0" smtClean="0"/>
              <a:t>We have provided several examples.</a:t>
            </a:r>
            <a:r>
              <a:rPr lang="en-US" b="0" baseline="0" dirty="0" smtClean="0"/>
              <a:t> All may not be relevant for each audience. Feel free to delete the examples that do not apply to your audience.</a:t>
            </a:r>
            <a:endParaRPr lang="en-US" b="0"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24</a:t>
            </a:fld>
            <a:endParaRPr lang="en-US"/>
          </a:p>
        </p:txBody>
      </p:sp>
    </p:spTree>
    <p:extLst>
      <p:ext uri="{BB962C8B-B14F-4D97-AF65-F5344CB8AC3E}">
        <p14:creationId xmlns:p14="http://schemas.microsoft.com/office/powerpoint/2010/main" val="350709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p>
          <a:p>
            <a:pPr marL="171450" indent="-171450">
              <a:buFont typeface="Arial"/>
              <a:buChar char="•"/>
            </a:pPr>
            <a:r>
              <a:rPr lang="en-US" b="0" dirty="0" smtClean="0"/>
              <a:t>Use your</a:t>
            </a:r>
            <a:r>
              <a:rPr lang="en-US" b="0" baseline="0" dirty="0" smtClean="0"/>
              <a:t> </a:t>
            </a:r>
            <a:r>
              <a:rPr lang="en-US" b="0" baseline="0" dirty="0" err="1" smtClean="0"/>
              <a:t>iD</a:t>
            </a:r>
            <a:r>
              <a:rPr lang="en-US" b="0" baseline="0" dirty="0" smtClean="0"/>
              <a:t> in manuscript submissions</a:t>
            </a:r>
          </a:p>
          <a:p>
            <a:pPr marL="171450" indent="-171450">
              <a:buFont typeface="Arial"/>
              <a:buChar char="•"/>
            </a:pPr>
            <a:endParaRPr lang="en-US" b="0" baseline="0" dirty="0" smtClean="0"/>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Here’s an example to demonstrate this step; </a:t>
            </a:r>
            <a:r>
              <a:rPr lang="en-US" sz="1200" b="0" i="0" dirty="0" smtClean="0">
                <a:ln>
                  <a:noFill/>
                </a:ln>
                <a:solidFill>
                  <a:srgbClr val="2283BD"/>
                </a:solidFill>
              </a:rPr>
              <a:t>Nature Publishing Group journals authors can link their ORCID to their account in Nature’s manuscript submission and tracking system, and Nature will soon be publishing authors’ ORCID</a:t>
            </a:r>
            <a:r>
              <a:rPr lang="en-US" sz="1200" b="0" i="0" baseline="0" dirty="0" smtClean="0">
                <a:ln>
                  <a:noFill/>
                </a:ln>
                <a:solidFill>
                  <a:srgbClr val="2283BD"/>
                </a:solidFill>
              </a:rPr>
              <a:t> </a:t>
            </a:r>
            <a:r>
              <a:rPr lang="en-US" sz="1200" b="0" i="0" baseline="0" dirty="0" err="1" smtClean="0">
                <a:ln>
                  <a:noFill/>
                </a:ln>
                <a:solidFill>
                  <a:srgbClr val="2283BD"/>
                </a:solidFill>
              </a:rPr>
              <a:t>iDs</a:t>
            </a:r>
            <a:r>
              <a:rPr lang="en-US" sz="1200" b="0" i="0" baseline="0" dirty="0" smtClean="0">
                <a:ln>
                  <a:noFill/>
                </a:ln>
                <a:solidFill>
                  <a:srgbClr val="2283BD"/>
                </a:solidFill>
              </a:rPr>
              <a:t> </a:t>
            </a:r>
            <a:r>
              <a:rPr lang="en-US" sz="1200" b="0" i="0" dirty="0" smtClean="0">
                <a:ln>
                  <a:noFill/>
                </a:ln>
                <a:solidFill>
                  <a:srgbClr val="2283BD"/>
                </a:solidFill>
              </a:rPr>
              <a:t>in papers.</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sz="1200" b="0" i="0" dirty="0" smtClean="0">
              <a:ln>
                <a:noFill/>
              </a:ln>
              <a:solidFill>
                <a:srgbClr val="2283BD"/>
              </a:solidFill>
            </a:endParaRP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b="0" i="0" dirty="0" smtClean="0">
                <a:ln>
                  <a:noFill/>
                </a:ln>
                <a:solidFill>
                  <a:srgbClr val="2283BD"/>
                </a:solidFill>
              </a:rPr>
              <a:t>ORCID </a:t>
            </a:r>
            <a:r>
              <a:rPr lang="en-US" sz="1200" b="0" i="0" dirty="0" err="1" smtClean="0">
                <a:ln>
                  <a:noFill/>
                </a:ln>
                <a:solidFill>
                  <a:srgbClr val="2283BD"/>
                </a:solidFill>
              </a:rPr>
              <a:t>iDs</a:t>
            </a:r>
            <a:r>
              <a:rPr lang="en-US" sz="1200" b="0" i="0" baseline="0" dirty="0" smtClean="0">
                <a:ln>
                  <a:noFill/>
                </a:ln>
                <a:solidFill>
                  <a:srgbClr val="2283BD"/>
                </a:solidFill>
              </a:rPr>
              <a:t> are becoming part of the final journal article metadata used by publishers, and already being done by Nature Publishing Group and </a:t>
            </a:r>
            <a:r>
              <a:rPr lang="en-US" sz="1200" b="0" i="0" baseline="0" dirty="0" err="1" smtClean="0">
                <a:ln>
                  <a:noFill/>
                </a:ln>
                <a:solidFill>
                  <a:srgbClr val="2283BD"/>
                </a:solidFill>
              </a:rPr>
              <a:t>Hindawi</a:t>
            </a:r>
            <a:r>
              <a:rPr lang="en-US" sz="1200" b="0" i="0" baseline="0" dirty="0" smtClean="0">
                <a:ln>
                  <a:noFill/>
                </a:ln>
                <a:solidFill>
                  <a:srgbClr val="2283BD"/>
                </a:solidFill>
              </a:rPr>
              <a:t>. </a:t>
            </a:r>
            <a:endParaRPr lang="en-US" sz="1200" b="0" i="0" dirty="0" smtClean="0">
              <a:ln>
                <a:noFill/>
              </a:ln>
              <a:solidFill>
                <a:srgbClr val="2283BD"/>
              </a:solidFill>
            </a:endParaRPr>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265D0999-C69C-4B52-9457-B8D18FFFA4FA}" type="slidenum">
              <a:rPr lang="en-US" smtClean="0"/>
              <a:pPr/>
              <a:t>25</a:t>
            </a:fld>
            <a:endParaRPr lang="en-US"/>
          </a:p>
        </p:txBody>
      </p:sp>
    </p:spTree>
    <p:extLst>
      <p:ext uri="{BB962C8B-B14F-4D97-AF65-F5344CB8AC3E}">
        <p14:creationId xmlns:p14="http://schemas.microsoft.com/office/powerpoint/2010/main" val="350709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Notes for presenter:</a:t>
            </a:r>
            <a:endParaRPr lang="en-US" b="0" baseline="0" dirty="0" smtClean="0"/>
          </a:p>
          <a:p>
            <a:pPr marL="171450" indent="-171450">
              <a:buFont typeface="Arial"/>
              <a:buChar char="•"/>
            </a:pPr>
            <a:r>
              <a:rPr lang="en-US" sz="1200" b="0" kern="1200" dirty="0" smtClean="0">
                <a:solidFill>
                  <a:schemeClr val="tx1"/>
                </a:solidFill>
                <a:latin typeface="Arial" charset="0"/>
                <a:ea typeface="+mn-ea"/>
                <a:cs typeface="+mn-cs"/>
              </a:rPr>
              <a:t>It is becoming increasingly possible to manage attribution with the assignment of DOIs to data sets. These then can be linked to ORCID.</a:t>
            </a:r>
          </a:p>
          <a:p>
            <a:pPr marL="0" indent="0">
              <a:buFont typeface="Arial"/>
              <a:buNone/>
            </a:pPr>
            <a:endParaRPr lang="en-US" sz="1200" b="0" kern="1200" dirty="0" smtClean="0">
              <a:solidFill>
                <a:schemeClr val="tx1"/>
              </a:solidFill>
              <a:latin typeface="Arial" charset="0"/>
              <a:ea typeface="+mn-ea"/>
              <a:cs typeface="+mn-cs"/>
            </a:endParaRPr>
          </a:p>
          <a:p>
            <a:pPr marL="171450" indent="-171450">
              <a:buFont typeface="Arial"/>
              <a:buChar char="•"/>
            </a:pPr>
            <a:r>
              <a:rPr lang="en-US" sz="1200" b="0" kern="1200" baseline="0" dirty="0" smtClean="0">
                <a:solidFill>
                  <a:schemeClr val="tx1"/>
                </a:solidFill>
                <a:latin typeface="Arial" charset="0"/>
                <a:ea typeface="+mn-ea"/>
                <a:cs typeface="+mn-cs"/>
              </a:rPr>
              <a:t>For example, Figshare now allows users to exchange dataset metadata between </a:t>
            </a:r>
            <a:r>
              <a:rPr lang="en-US" sz="1200" b="0" kern="1200" baseline="0" dirty="0" err="1" smtClean="0">
                <a:solidFill>
                  <a:schemeClr val="tx1"/>
                </a:solidFill>
                <a:latin typeface="Arial" charset="0"/>
                <a:ea typeface="+mn-ea"/>
                <a:cs typeface="+mn-cs"/>
              </a:rPr>
              <a:t>Figshare</a:t>
            </a:r>
            <a:r>
              <a:rPr lang="en-US" sz="1200" b="0" kern="1200" baseline="0" dirty="0" smtClean="0">
                <a:solidFill>
                  <a:schemeClr val="tx1"/>
                </a:solidFill>
                <a:latin typeface="Arial" charset="0"/>
                <a:ea typeface="+mn-ea"/>
                <a:cs typeface="+mn-cs"/>
              </a:rPr>
              <a:t> and ORCID. Other organizations like Dryad are also planning to implement ORCID registration/authenticated identifier exchange at the time of dataset deposition.</a:t>
            </a:r>
          </a:p>
          <a:p>
            <a:pPr marL="171450" indent="-171450">
              <a:buFont typeface="Arial"/>
              <a:buChar char="•"/>
            </a:pPr>
            <a:endParaRPr lang="en-US" sz="1200" b="0" kern="1200" baseline="0" dirty="0" smtClean="0">
              <a:solidFill>
                <a:schemeClr val="tx1"/>
              </a:solidFill>
              <a:latin typeface="Arial" charset="0"/>
              <a:ea typeface="+mn-ea"/>
              <a:cs typeface="+mn-cs"/>
            </a:endParaRPr>
          </a:p>
          <a:p>
            <a:pPr marL="171450" indent="-171450">
              <a:buFont typeface="Arial"/>
              <a:buChar char="•"/>
            </a:pPr>
            <a:r>
              <a:rPr lang="en-US" sz="1200" b="0" kern="1200" baseline="0" dirty="0" smtClean="0">
                <a:solidFill>
                  <a:schemeClr val="tx1"/>
                </a:solidFill>
                <a:latin typeface="Arial" charset="0"/>
                <a:ea typeface="+mn-ea"/>
                <a:cs typeface="+mn-cs"/>
              </a:rPr>
              <a:t>ODIN, the ORCID and DataCite Interoperability Network, released a beta version of the DataCite / ORCID Integration tool, enabling researchers to search DataCite and import metadata from objects with DataCite DOIs to their ORCID record. </a:t>
            </a:r>
          </a:p>
          <a:p>
            <a:pPr marL="171450" indent="-171450">
              <a:buFont typeface="Arial"/>
              <a:buChar char="•"/>
            </a:pPr>
            <a:endParaRPr lang="en-US" b="0" baseline="0" dirty="0" smtClean="0"/>
          </a:p>
          <a:p>
            <a:pPr marL="171450" indent="-171450">
              <a:buFont typeface="Arial"/>
              <a:buChar char="•"/>
            </a:pPr>
            <a:r>
              <a:rPr lang="en-US" b="0" baseline="0" dirty="0" smtClean="0"/>
              <a:t>Additional information at http://</a:t>
            </a:r>
            <a:r>
              <a:rPr lang="en-US" b="0" baseline="0" dirty="0" err="1" smtClean="0"/>
              <a:t>orcid.org</a:t>
            </a:r>
            <a:r>
              <a:rPr lang="en-US" b="0" baseline="0" dirty="0" smtClean="0"/>
              <a:t>/blog/2013/06/17/connecting-research-datasets-and-researchers</a:t>
            </a:r>
          </a:p>
        </p:txBody>
      </p:sp>
      <p:sp>
        <p:nvSpPr>
          <p:cNvPr id="4" name="Slide Number Placeholder 3"/>
          <p:cNvSpPr>
            <a:spLocks noGrp="1"/>
          </p:cNvSpPr>
          <p:nvPr>
            <p:ph type="sldNum" sz="quarter" idx="10"/>
          </p:nvPr>
        </p:nvSpPr>
        <p:spPr/>
        <p:txBody>
          <a:bodyPr/>
          <a:lstStyle/>
          <a:p>
            <a:fld id="{02A7FDEE-CD6E-4E40-96D9-3A9CC80088BD}" type="slidenum">
              <a:rPr lang="en-US" smtClean="0"/>
              <a:pPr/>
              <a:t>26</a:t>
            </a:fld>
            <a:endParaRPr lang="en-US"/>
          </a:p>
        </p:txBody>
      </p:sp>
    </p:spTree>
    <p:extLst>
      <p:ext uri="{BB962C8B-B14F-4D97-AF65-F5344CB8AC3E}">
        <p14:creationId xmlns:p14="http://schemas.microsoft.com/office/powerpoint/2010/main" val="2051868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Notes for presenter:</a:t>
            </a:r>
          </a:p>
          <a:p>
            <a:pPr marL="171450" indent="-171450">
              <a:buFont typeface="Arial"/>
              <a:buChar char="•"/>
            </a:pPr>
            <a:r>
              <a:rPr lang="en-US" b="0" baseline="0" dirty="0" smtClean="0"/>
              <a:t>We are increasingly seeing institutions integrate ORCID identifiers with their own systems. </a:t>
            </a:r>
          </a:p>
          <a:p>
            <a:pPr marL="171450" indent="-171450">
              <a:buFont typeface="Arial"/>
              <a:buChar char="•"/>
            </a:pPr>
            <a:endParaRPr lang="en-US" b="0" baseline="0" dirty="0" smtClean="0"/>
          </a:p>
          <a:p>
            <a:pPr marL="171450" indent="-171450">
              <a:buFont typeface="Arial"/>
              <a:buChar char="•"/>
            </a:pPr>
            <a:r>
              <a:rPr lang="en-US" b="0" baseline="0" dirty="0" smtClean="0"/>
              <a:t>This example is from Boston University, which is integrating with its local BU Profiles system. Data can be shared between systems, and as a user at an institution like Boston University, you can pull data from the local system into your ORCID record.</a:t>
            </a:r>
          </a:p>
          <a:p>
            <a:pPr marL="171450" indent="-171450">
              <a:buFont typeface="Arial"/>
              <a:buChar char="•"/>
            </a:pPr>
            <a:endParaRPr lang="en-US" b="0" baseline="0" dirty="0" smtClean="0"/>
          </a:p>
          <a:p>
            <a:pPr marL="171450" indent="-171450">
              <a:buFont typeface="Arial"/>
              <a:buChar char="•"/>
            </a:pPr>
            <a:r>
              <a:rPr lang="en-US" b="0" baseline="0" dirty="0" smtClean="0"/>
              <a:t>These types of systems will be growing rapidly — watch if your institution or </a:t>
            </a:r>
            <a:r>
              <a:rPr lang="en-US" b="0" baseline="0" smtClean="0"/>
              <a:t>employer to offer </a:t>
            </a:r>
            <a:r>
              <a:rPr lang="en-US" b="0" baseline="0" dirty="0" smtClean="0"/>
              <a:t>this functionality! One way to tell is if they are a member institution: http://</a:t>
            </a:r>
            <a:r>
              <a:rPr lang="en-US" b="0" baseline="0" dirty="0" err="1" smtClean="0"/>
              <a:t>orcid.org</a:t>
            </a:r>
            <a:r>
              <a:rPr lang="en-US" b="0" baseline="0" dirty="0" smtClean="0"/>
              <a:t>/about/community/members. If not, then talk with your institution or organization to suggest that they integrate with ORCID! </a:t>
            </a:r>
          </a:p>
        </p:txBody>
      </p:sp>
      <p:sp>
        <p:nvSpPr>
          <p:cNvPr id="4" name="Slide Number Placeholder 3"/>
          <p:cNvSpPr>
            <a:spLocks noGrp="1"/>
          </p:cNvSpPr>
          <p:nvPr>
            <p:ph type="sldNum" sz="quarter" idx="10"/>
          </p:nvPr>
        </p:nvSpPr>
        <p:spPr/>
        <p:txBody>
          <a:bodyPr/>
          <a:lstStyle/>
          <a:p>
            <a:fld id="{265D0999-C69C-4B52-9457-B8D18FFFA4FA}" type="slidenum">
              <a:rPr lang="en-US" smtClean="0"/>
              <a:pPr/>
              <a:t>27</a:t>
            </a:fld>
            <a:endParaRPr lang="en-US"/>
          </a:p>
        </p:txBody>
      </p:sp>
    </p:spTree>
    <p:extLst>
      <p:ext uri="{BB962C8B-B14F-4D97-AF65-F5344CB8AC3E}">
        <p14:creationId xmlns:p14="http://schemas.microsoft.com/office/powerpoint/2010/main" val="2371021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p>
          <a:p>
            <a:pPr marL="171450" indent="-171450">
              <a:buFont typeface="Arial"/>
              <a:buChar char="•"/>
            </a:pPr>
            <a:r>
              <a:rPr lang="en-US" dirty="0" smtClean="0"/>
              <a:t>Don’t overlook easy opportunities to share your ORCID</a:t>
            </a:r>
            <a:r>
              <a:rPr lang="en-US" baseline="0" dirty="0" smtClean="0"/>
              <a:t> </a:t>
            </a:r>
            <a:r>
              <a:rPr lang="en-US" baseline="0" dirty="0" err="1" smtClean="0"/>
              <a:t>iD</a:t>
            </a:r>
            <a:r>
              <a:rPr lang="en-US" baseline="0" dirty="0" smtClean="0"/>
              <a:t> (e.g., your email signature or CV)</a:t>
            </a:r>
            <a:endParaRPr lang="en-US" dirty="0" smtClean="0"/>
          </a:p>
          <a:p>
            <a:endParaRPr lang="en-US" dirty="0" smtClean="0"/>
          </a:p>
          <a:p>
            <a:pPr marL="0" indent="0">
              <a:buFont typeface="Arial"/>
              <a:buNone/>
            </a:pPr>
            <a:r>
              <a:rPr lang="en-US" baseline="0" dirty="0" smtClean="0"/>
              <a:t>Design note: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t>Feel</a:t>
            </a:r>
            <a:r>
              <a:rPr lang="en-US" baseline="0" dirty="0" smtClean="0"/>
              <a:t> free to replace these examples with ones that work better for your audience.</a:t>
            </a:r>
          </a:p>
        </p:txBody>
      </p:sp>
      <p:sp>
        <p:nvSpPr>
          <p:cNvPr id="4" name="Slide Number Placeholder 3"/>
          <p:cNvSpPr>
            <a:spLocks noGrp="1"/>
          </p:cNvSpPr>
          <p:nvPr>
            <p:ph type="sldNum" sz="quarter" idx="10"/>
          </p:nvPr>
        </p:nvSpPr>
        <p:spPr/>
        <p:txBody>
          <a:bodyPr/>
          <a:lstStyle/>
          <a:p>
            <a:fld id="{265D0999-C69C-4B52-9457-B8D18FFFA4FA}" type="slidenum">
              <a:rPr lang="en-US" smtClean="0"/>
              <a:pPr/>
              <a:t>28</a:t>
            </a:fld>
            <a:endParaRPr lang="en-US"/>
          </a:p>
        </p:txBody>
      </p:sp>
    </p:spTree>
    <p:extLst>
      <p:ext uri="{BB962C8B-B14F-4D97-AF65-F5344CB8AC3E}">
        <p14:creationId xmlns:p14="http://schemas.microsoft.com/office/powerpoint/2010/main" val="350709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p>
          <a:p>
            <a:endParaRPr lang="en-US"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31</a:t>
            </a:fld>
            <a:endParaRPr lang="en-US"/>
          </a:p>
        </p:txBody>
      </p:sp>
    </p:spTree>
    <p:extLst>
      <p:ext uri="{BB962C8B-B14F-4D97-AF65-F5344CB8AC3E}">
        <p14:creationId xmlns:p14="http://schemas.microsoft.com/office/powerpoint/2010/main" val="326078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r>
              <a:rPr lang="en-US" baseline="0" dirty="0" smtClean="0"/>
              <a:t>:</a:t>
            </a:r>
          </a:p>
          <a:p>
            <a:pPr marL="171450" indent="-171450">
              <a:buFont typeface="Arial"/>
              <a:buChar char="•"/>
            </a:pPr>
            <a:r>
              <a:rPr lang="en-US" dirty="0" smtClean="0"/>
              <a:t>ORCID is unique in its ability to reach across disciplines, research sectors and national boundaries and in its cooperation with other identifier systems.</a:t>
            </a:r>
          </a:p>
          <a:p>
            <a:pPr marL="171450" indent="-171450">
              <a:buFont typeface="Arial"/>
              <a:buChar char="•"/>
            </a:pPr>
            <a:endParaRPr lang="en-US" dirty="0" smtClean="0"/>
          </a:p>
          <a:p>
            <a:pPr marL="171450" indent="-171450">
              <a:buFont typeface="Arial"/>
              <a:buChar char="•"/>
            </a:pPr>
            <a:r>
              <a:rPr lang="en-US" dirty="0" smtClean="0"/>
              <a:t>The ORCID identifier is a key component that supports system-to-system interoperability.</a:t>
            </a:r>
          </a:p>
          <a:p>
            <a:pPr marL="171450" indent="-171450">
              <a:buFont typeface="Arial"/>
              <a:buChar char="•"/>
            </a:pPr>
            <a:endParaRPr lang="en-US" dirty="0" smtClean="0"/>
          </a:p>
          <a:p>
            <a:pPr marL="171450" indent="-171450">
              <a:buFont typeface="Arial"/>
              <a:buChar char="•"/>
            </a:pPr>
            <a:r>
              <a:rPr lang="en-US" b="0" i="0" dirty="0" smtClean="0">
                <a:solidFill>
                  <a:srgbClr val="FF0000"/>
                </a:solidFill>
              </a:rPr>
              <a:t>ORCID is a</a:t>
            </a:r>
            <a:r>
              <a:rPr lang="en-US" b="0" i="0" baseline="0" dirty="0" smtClean="0">
                <a:solidFill>
                  <a:srgbClr val="FF0000"/>
                </a:solidFill>
              </a:rPr>
              <a:t> non-profit organization, working in collaboration with other stakeholders in the research community.</a:t>
            </a:r>
          </a:p>
          <a:p>
            <a:pPr marL="171450" indent="-171450">
              <a:buFont typeface="Arial"/>
              <a:buChar char="•"/>
            </a:pPr>
            <a:endParaRPr lang="en-US" b="0" i="0" baseline="0" dirty="0" smtClean="0">
              <a:solidFill>
                <a:srgbClr val="FF0000"/>
              </a:solidFill>
            </a:endParaRPr>
          </a:p>
          <a:p>
            <a:pPr marL="171450" indent="-171450">
              <a:buFont typeface="Arial"/>
              <a:buChar char="•"/>
            </a:pPr>
            <a:r>
              <a:rPr lang="en-US" b="0" i="0" baseline="0" dirty="0" smtClean="0">
                <a:solidFill>
                  <a:srgbClr val="FF0000"/>
                </a:solidFill>
              </a:rPr>
              <a:t>ORCID is an open, collaborative effort. Our source code is open for other institutions to use. </a:t>
            </a:r>
            <a:endParaRPr lang="en-US" b="0" i="0" dirty="0" smtClean="0">
              <a:solidFill>
                <a:srgbClr val="FF0000"/>
              </a:solidFill>
            </a:endParaRPr>
          </a:p>
          <a:p>
            <a:endParaRPr lang="en-US" dirty="0" smtClean="0"/>
          </a:p>
          <a:p>
            <a:r>
              <a:rPr lang="en-US" sz="1200" b="0" kern="1200" dirty="0" smtClean="0">
                <a:solidFill>
                  <a:schemeClr val="tx1"/>
                </a:solidFill>
                <a:latin typeface="+mn-lt"/>
                <a:ea typeface="+mn-ea"/>
                <a:cs typeface="+mn-cs"/>
              </a:rPr>
              <a:t>Design</a:t>
            </a:r>
            <a:r>
              <a:rPr lang="en-US" sz="1200" b="0" kern="1200" baseline="0" dirty="0" smtClean="0">
                <a:solidFill>
                  <a:schemeClr val="tx1"/>
                </a:solidFill>
                <a:latin typeface="+mn-lt"/>
                <a:ea typeface="+mn-ea"/>
                <a:cs typeface="+mn-cs"/>
              </a:rPr>
              <a:t> notes:</a:t>
            </a:r>
          </a:p>
          <a:p>
            <a:pPr marL="171450" indent="-171450">
              <a:buFont typeface="Arial"/>
              <a:buChar char="•"/>
            </a:pPr>
            <a:r>
              <a:rPr lang="en-US" sz="1200" b="0" kern="1200" baseline="0" dirty="0" smtClean="0">
                <a:solidFill>
                  <a:schemeClr val="tx1"/>
                </a:solidFill>
                <a:latin typeface="+mn-lt"/>
                <a:ea typeface="+mn-ea"/>
                <a:cs typeface="+mn-cs"/>
              </a:rPr>
              <a:t>The number of </a:t>
            </a:r>
            <a:r>
              <a:rPr lang="en-US" sz="1200" b="0" kern="1200" baseline="0" dirty="0" err="1" smtClean="0">
                <a:solidFill>
                  <a:schemeClr val="tx1"/>
                </a:solidFill>
                <a:latin typeface="+mn-lt"/>
                <a:ea typeface="+mn-ea"/>
                <a:cs typeface="+mn-cs"/>
              </a:rPr>
              <a:t>iDs</a:t>
            </a:r>
            <a:r>
              <a:rPr lang="en-US" sz="1200" b="0" kern="1200" baseline="0" dirty="0" smtClean="0">
                <a:solidFill>
                  <a:schemeClr val="tx1"/>
                </a:solidFill>
                <a:latin typeface="+mn-lt"/>
                <a:ea typeface="+mn-ea"/>
                <a:cs typeface="+mn-cs"/>
              </a:rPr>
              <a:t> issued </a:t>
            </a:r>
            <a:r>
              <a:rPr lang="en-US" sz="1200" b="0" strike="noStrike" kern="1200" baseline="0" dirty="0" smtClean="0">
                <a:solidFill>
                  <a:schemeClr val="tx1"/>
                </a:solidFill>
                <a:latin typeface="+mn-lt"/>
                <a:ea typeface="+mn-ea"/>
                <a:cs typeface="+mn-cs"/>
              </a:rPr>
              <a:t>increases r</a:t>
            </a:r>
            <a:r>
              <a:rPr lang="en-US" sz="1200" b="0" kern="1200" baseline="0" dirty="0" smtClean="0">
                <a:solidFill>
                  <a:schemeClr val="tx1"/>
                </a:solidFill>
                <a:latin typeface="+mn-lt"/>
                <a:ea typeface="+mn-ea"/>
                <a:cs typeface="+mn-cs"/>
              </a:rPr>
              <a:t>egularly. </a:t>
            </a:r>
            <a:r>
              <a:rPr lang="en-US" sz="1200" b="0" strike="noStrike" kern="1200" baseline="0" dirty="0" smtClean="0">
                <a:solidFill>
                  <a:schemeClr val="tx1"/>
                </a:solidFill>
                <a:latin typeface="+mn-lt"/>
                <a:ea typeface="+mn-ea"/>
                <a:cs typeface="+mn-cs"/>
              </a:rPr>
              <a:t>Registry statistics are updated weekly and are available at https://</a:t>
            </a:r>
            <a:r>
              <a:rPr lang="en-US" sz="1200" b="0" strike="noStrike" kern="1200" baseline="0" dirty="0" err="1" smtClean="0">
                <a:solidFill>
                  <a:schemeClr val="tx1"/>
                </a:solidFill>
                <a:latin typeface="+mn-lt"/>
                <a:ea typeface="+mn-ea"/>
                <a:cs typeface="+mn-cs"/>
              </a:rPr>
              <a:t>orcid.org</a:t>
            </a:r>
            <a:r>
              <a:rPr lang="en-US" sz="1200" b="0" strike="noStrike" kern="1200" baseline="0" dirty="0" smtClean="0">
                <a:solidFill>
                  <a:schemeClr val="tx1"/>
                </a:solidFill>
                <a:latin typeface="+mn-lt"/>
                <a:ea typeface="+mn-ea"/>
                <a:cs typeface="+mn-cs"/>
              </a:rPr>
              <a:t>/statistics. </a:t>
            </a:r>
            <a:endParaRPr lang="en-US" sz="1200" b="0" strike="sngStrike"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2A7FDEE-CD6E-4E40-96D9-3A9CC80088BD}" type="slidenum">
              <a:rPr lang="en-US" smtClean="0"/>
              <a:pPr/>
              <a:t>3</a:t>
            </a:fld>
            <a:endParaRPr lang="en-US"/>
          </a:p>
        </p:txBody>
      </p:sp>
    </p:spTree>
    <p:extLst>
      <p:ext uri="{BB962C8B-B14F-4D97-AF65-F5344CB8AC3E}">
        <p14:creationId xmlns:p14="http://schemas.microsoft.com/office/powerpoint/2010/main" val="3660400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for presenter:</a:t>
            </a:r>
          </a:p>
          <a:p>
            <a:pPr marL="171450" indent="-171450">
              <a:buFont typeface="Arial"/>
              <a:buChar char="•"/>
            </a:pPr>
            <a:r>
              <a:rPr lang="en-US" dirty="0" smtClean="0"/>
              <a:t>If you’re as</a:t>
            </a:r>
            <a:r>
              <a:rPr lang="en-US" baseline="0" dirty="0" smtClean="0"/>
              <a:t> excited about ORCID as I am, you also have the chance to become an ambassador. If you are interested in more information about the ambassador program or want to talk more about ORCID, see me after the presentation or contact me or Rebecca Bryant, director of community for ORCID.</a:t>
            </a:r>
          </a:p>
          <a:p>
            <a:endParaRPr lang="en-US" baseline="0" dirty="0" smtClean="0"/>
          </a:p>
        </p:txBody>
      </p:sp>
      <p:sp>
        <p:nvSpPr>
          <p:cNvPr id="4" name="Slide Number Placeholder 3"/>
          <p:cNvSpPr>
            <a:spLocks noGrp="1"/>
          </p:cNvSpPr>
          <p:nvPr>
            <p:ph type="sldNum" sz="quarter" idx="10"/>
          </p:nvPr>
        </p:nvSpPr>
        <p:spPr/>
        <p:txBody>
          <a:bodyPr/>
          <a:lstStyle/>
          <a:p>
            <a:fld id="{02A7FDEE-CD6E-4E40-96D9-3A9CC80088BD}" type="slidenum">
              <a:rPr lang="en-US" smtClean="0"/>
              <a:pPr/>
              <a:t>32</a:t>
            </a:fld>
            <a:endParaRPr lang="en-US"/>
          </a:p>
        </p:txBody>
      </p:sp>
    </p:spTree>
    <p:extLst>
      <p:ext uri="{BB962C8B-B14F-4D97-AF65-F5344CB8AC3E}">
        <p14:creationId xmlns:p14="http://schemas.microsoft.com/office/powerpoint/2010/main" val="861432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 for presenter:</a:t>
            </a:r>
          </a:p>
          <a:p>
            <a:pPr marL="171450" indent="-171450">
              <a:buFont typeface="Arial"/>
              <a:buChar char="•"/>
            </a:pPr>
            <a:r>
              <a:rPr lang="en-US" dirty="0" smtClean="0"/>
              <a:t>Thank you!</a:t>
            </a:r>
            <a:endParaRPr lang="en-US" dirty="0"/>
          </a:p>
        </p:txBody>
      </p:sp>
      <p:sp>
        <p:nvSpPr>
          <p:cNvPr id="4" name="Slide Number Placeholder 3"/>
          <p:cNvSpPr>
            <a:spLocks noGrp="1"/>
          </p:cNvSpPr>
          <p:nvPr>
            <p:ph type="sldNum" sz="quarter" idx="10"/>
          </p:nvPr>
        </p:nvSpPr>
        <p:spPr/>
        <p:txBody>
          <a:bodyPr/>
          <a:lstStyle/>
          <a:p>
            <a:fld id="{97CCCCEC-65A4-442F-9DBD-69FF00A3B38E}" type="slidenum">
              <a:rPr lang="en-US" smtClean="0"/>
              <a:pPr/>
              <a:t>33</a:t>
            </a:fld>
            <a:endParaRPr lang="en-US"/>
          </a:p>
        </p:txBody>
      </p:sp>
    </p:spTree>
    <p:extLst>
      <p:ext uri="{BB962C8B-B14F-4D97-AF65-F5344CB8AC3E}">
        <p14:creationId xmlns:p14="http://schemas.microsoft.com/office/powerpoint/2010/main" val="206674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p>
          <a:p>
            <a:pPr marL="171450" indent="-171450">
              <a:buFont typeface="Arial"/>
              <a:buChar char="•"/>
            </a:pPr>
            <a:r>
              <a:rPr lang="en-US" dirty="0" smtClean="0"/>
              <a:t>Here</a:t>
            </a:r>
            <a:r>
              <a:rPr lang="fr-FR" dirty="0" smtClean="0"/>
              <a:t>’</a:t>
            </a:r>
            <a:r>
              <a:rPr lang="en-US" dirty="0" smtClean="0"/>
              <a:t>s</a:t>
            </a:r>
            <a:r>
              <a:rPr lang="en-US" baseline="0" dirty="0" smtClean="0"/>
              <a:t> what an ORCID page looks like.</a:t>
            </a:r>
          </a:p>
          <a:p>
            <a:pPr marL="171450" indent="-171450">
              <a:buFont typeface="Arial"/>
              <a:buChar char="•"/>
            </a:pPr>
            <a:endParaRPr lang="en-US" dirty="0" smtClean="0"/>
          </a:p>
          <a:p>
            <a:pPr marL="171450" indent="-171450">
              <a:buFont typeface="Arial"/>
              <a:buChar char="•"/>
            </a:pPr>
            <a:r>
              <a:rPr lang="en-US" dirty="0" smtClean="0"/>
              <a:t>Point out the </a:t>
            </a:r>
            <a:r>
              <a:rPr lang="en-US" dirty="0" err="1" smtClean="0"/>
              <a:t>iDeas</a:t>
            </a:r>
            <a:r>
              <a:rPr lang="en-US" baseline="0" dirty="0" smtClean="0"/>
              <a:t> button.</a:t>
            </a:r>
          </a:p>
          <a:p>
            <a:pPr marL="171450" indent="-171450">
              <a:buFont typeface="Arial"/>
              <a:buChar char="•"/>
            </a:pPr>
            <a:endParaRPr lang="en-US" baseline="0" dirty="0" smtClean="0"/>
          </a:p>
          <a:p>
            <a:pPr marL="0" indent="0">
              <a:buFont typeface="Arial"/>
              <a:buNone/>
            </a:pPr>
            <a:r>
              <a:rPr lang="en-US" baseline="0" dirty="0" smtClean="0"/>
              <a:t>Design note: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t>This is a placeholder slide with Todd Vision’s ORCID page; we encourage</a:t>
            </a:r>
            <a:r>
              <a:rPr lang="en-US" baseline="0" dirty="0" smtClean="0"/>
              <a:t> you to replace this with your own ORCID page.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aseline="0" dirty="0" smtClean="0"/>
              <a:t>The ORCID </a:t>
            </a:r>
            <a:r>
              <a:rPr lang="en-US" baseline="0" dirty="0" err="1" smtClean="0"/>
              <a:t>iD</a:t>
            </a:r>
            <a:r>
              <a:rPr lang="en-US" baseline="0" dirty="0" smtClean="0"/>
              <a:t> is circled for easy reference.</a:t>
            </a:r>
          </a:p>
        </p:txBody>
      </p:sp>
      <p:sp>
        <p:nvSpPr>
          <p:cNvPr id="4" name="Slide Number Placeholder 3"/>
          <p:cNvSpPr>
            <a:spLocks noGrp="1"/>
          </p:cNvSpPr>
          <p:nvPr>
            <p:ph type="sldNum" sz="quarter" idx="10"/>
          </p:nvPr>
        </p:nvSpPr>
        <p:spPr/>
        <p:txBody>
          <a:bodyPr/>
          <a:lstStyle/>
          <a:p>
            <a:fld id="{265D0999-C69C-4B52-9457-B8D18FFFA4FA}" type="slidenum">
              <a:rPr lang="en-US" smtClean="0"/>
              <a:pPr/>
              <a:t>4</a:t>
            </a:fld>
            <a:endParaRPr lang="en-US"/>
          </a:p>
        </p:txBody>
      </p:sp>
    </p:spTree>
    <p:extLst>
      <p:ext uri="{BB962C8B-B14F-4D97-AF65-F5344CB8AC3E}">
        <p14:creationId xmlns:p14="http://schemas.microsoft.com/office/powerpoint/2010/main" val="2079805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Notes for presenter</a:t>
            </a:r>
            <a:r>
              <a:rPr lang="en-US" b="0" baseline="0" dirty="0" smtClean="0"/>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ln>
                  <a:noFill/>
                </a:ln>
              </a:rPr>
              <a:t>ORCID </a:t>
            </a:r>
            <a:r>
              <a:rPr lang="en-US" b="0" dirty="0" smtClean="0">
                <a:ln>
                  <a:noFill/>
                </a:ln>
                <a:solidFill>
                  <a:srgbClr val="2283BD"/>
                </a:solidFill>
              </a:rPr>
              <a:t>is a hub </a:t>
            </a:r>
            <a:r>
              <a:rPr lang="en-US" b="0" dirty="0" smtClean="0">
                <a:ln>
                  <a:noFill/>
                </a:ln>
              </a:rPr>
              <a:t>that connects you and your research activities</a:t>
            </a:r>
            <a:r>
              <a:rPr lang="en-US" sz="2900" b="0" dirty="0" smtClean="0"/>
              <a:t> </a:t>
            </a:r>
            <a:r>
              <a:rPr lang="en-US" b="0" dirty="0" smtClean="0">
                <a:ln>
                  <a:noFill/>
                </a:ln>
              </a:rPr>
              <a:t>through the embedding of ORCID identifiers in existing research workflows, data systems and other identifier systems.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0" dirty="0" smtClean="0">
              <a:ln>
                <a:noFill/>
              </a:ln>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ORCID </a:t>
            </a:r>
            <a:r>
              <a:rPr lang="en-US" b="0" dirty="0" err="1" smtClean="0"/>
              <a:t>iDs</a:t>
            </a:r>
            <a:r>
              <a:rPr lang="en-US" b="0" dirty="0" smtClean="0"/>
              <a:t> do not replace existing researcher identifiers; rather ORCID creates links among these identifiers, further helping to connect research and researchers throughout the world.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0" dirty="0" smtClean="0"/>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ln>
                  <a:noFill/>
                </a:ln>
                <a:ea typeface="+mn-ea"/>
                <a:cs typeface="+mn-cs"/>
              </a:rPr>
              <a:t>Broad support from </a:t>
            </a:r>
            <a:r>
              <a:rPr lang="en-US" b="0" dirty="0" smtClean="0">
                <a:ln>
                  <a:noFill/>
                </a:ln>
                <a:solidFill>
                  <a:srgbClr val="2283BD"/>
                </a:solidFill>
                <a:ea typeface="+mn-ea"/>
                <a:cs typeface="+mn-cs"/>
              </a:rPr>
              <a:t>all segments of research community.</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endParaRPr lang="en-US" b="0" dirty="0" smtClean="0">
              <a:ln>
                <a:noFill/>
              </a:ln>
              <a:solidFill>
                <a:srgbClr val="2283BD"/>
              </a:solidFill>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The full member list is available at:</a:t>
            </a:r>
            <a:r>
              <a:rPr lang="en-US" b="0" baseline="0" dirty="0" smtClean="0"/>
              <a:t> http://orcid.org/about/community/members if you’d like to give some examples during your presentation</a:t>
            </a:r>
            <a:endParaRPr lang="en-US" b="0" dirty="0" smtClean="0">
              <a:ln>
                <a:noFill/>
              </a:ln>
            </a:endParaRPr>
          </a:p>
          <a:p>
            <a:endParaRPr lang="en-US" b="0"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5</a:t>
            </a:fld>
            <a:endParaRPr lang="en-US"/>
          </a:p>
        </p:txBody>
      </p:sp>
    </p:spTree>
    <p:extLst>
      <p:ext uri="{BB962C8B-B14F-4D97-AF65-F5344CB8AC3E}">
        <p14:creationId xmlns:p14="http://schemas.microsoft.com/office/powerpoint/2010/main" val="47502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Notes</a:t>
            </a:r>
            <a:r>
              <a:rPr lang="en-US" baseline="0" dirty="0" smtClean="0"/>
              <a:t> for presenter:</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t>Registration takes seconds. Emphasize that it is FREE for researchers. </a:t>
            </a:r>
          </a:p>
        </p:txBody>
      </p:sp>
      <p:sp>
        <p:nvSpPr>
          <p:cNvPr id="4" name="Slide Number Placeholder 3"/>
          <p:cNvSpPr>
            <a:spLocks noGrp="1"/>
          </p:cNvSpPr>
          <p:nvPr>
            <p:ph type="sldNum" sz="quarter" idx="10"/>
          </p:nvPr>
        </p:nvSpPr>
        <p:spPr/>
        <p:txBody>
          <a:bodyPr/>
          <a:lstStyle/>
          <a:p>
            <a:fld id="{02A7FDEE-CD6E-4E40-96D9-3A9CC80088BD}" type="slidenum">
              <a:rPr lang="en-US" smtClean="0"/>
              <a:pPr/>
              <a:t>6</a:t>
            </a:fld>
            <a:endParaRPr lang="en-US"/>
          </a:p>
        </p:txBody>
      </p:sp>
    </p:spTree>
    <p:extLst>
      <p:ext uri="{BB962C8B-B14F-4D97-AF65-F5344CB8AC3E}">
        <p14:creationId xmlns:p14="http://schemas.microsoft.com/office/powerpoint/2010/main" val="217334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Notes</a:t>
            </a:r>
            <a:r>
              <a:rPr lang="en-US" b="0" baseline="0" dirty="0" smtClean="0"/>
              <a:t> for presenter:</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Privacy is controlled</a:t>
            </a:r>
            <a:r>
              <a:rPr lang="en-US" b="0" baseline="0" dirty="0" smtClean="0"/>
              <a:t> at the item level.</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b="0" baseline="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Even if an employer sets up your ORCID record, upon claim you maintain sole control privacy settings.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b="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There are three levels of privacy, indicated by the icons in the slide above:</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latin typeface="Arial" charset="0"/>
                <a:ea typeface="+mn-ea"/>
                <a:cs typeface="+mn-cs"/>
              </a:rPr>
              <a:t>Public Data: Data which are completely viewable and open for public use</a:t>
            </a:r>
          </a:p>
          <a:p>
            <a:pPr marL="628650" lvl="1" indent="-171450">
              <a:buFont typeface="Arial"/>
              <a:buChar char="•"/>
            </a:pPr>
            <a:r>
              <a:rPr lang="en-US" sz="1200" b="0" kern="1200" dirty="0" smtClean="0">
                <a:solidFill>
                  <a:schemeClr val="tx1"/>
                </a:solidFill>
                <a:latin typeface="Arial" charset="0"/>
                <a:ea typeface="+mn-ea"/>
                <a:cs typeface="+mn-cs"/>
              </a:rPr>
              <a:t>Limited Access Data: Data which are only viewable by parties you (or someone you designate) select</a:t>
            </a:r>
          </a:p>
          <a:p>
            <a:pPr marL="628650" lvl="1" indent="-171450">
              <a:buFont typeface="Arial"/>
              <a:buChar char="•"/>
            </a:pPr>
            <a:r>
              <a:rPr lang="en-US" sz="1200" b="0" kern="1200" dirty="0" smtClean="0">
                <a:solidFill>
                  <a:schemeClr val="tx1"/>
                </a:solidFill>
                <a:latin typeface="Arial" charset="0"/>
                <a:ea typeface="+mn-ea"/>
                <a:cs typeface="+mn-cs"/>
              </a:rPr>
              <a:t>Private Data: Data which are not viewable by third parties via the registry</a:t>
            </a:r>
          </a:p>
          <a:p>
            <a:pPr marL="628650" lvl="1" indent="-171450">
              <a:buFont typeface="Arial"/>
              <a:buChar char="•"/>
            </a:pPr>
            <a:endParaRPr lang="en-US" b="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The default setting is</a:t>
            </a:r>
            <a:r>
              <a:rPr lang="en-US" b="0" baseline="0" dirty="0" smtClean="0"/>
              <a:t> public, and this will help ensure maximum discoverability of your research. In cases where you might wish to restrict access to an item, you can choose to restrict access completely OR limit only to “trusted parties” you agree to, such as your employer or perhaps a funding agency.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b="0" baseline="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t>ORCID has an extensive privacy policy, and additional information is available at http://</a:t>
            </a:r>
            <a:r>
              <a:rPr lang="en-US" b="0" baseline="0" dirty="0" err="1" smtClean="0"/>
              <a:t>orcid.org</a:t>
            </a:r>
            <a:r>
              <a:rPr lang="en-US" b="0" baseline="0" dirty="0" smtClean="0"/>
              <a:t>/privacy-policy.</a:t>
            </a:r>
            <a:endParaRPr lang="en-US" b="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02A7FDEE-CD6E-4E40-96D9-3A9CC80088BD}" type="slidenum">
              <a:rPr lang="en-US" smtClean="0"/>
              <a:pPr/>
              <a:t>7</a:t>
            </a:fld>
            <a:endParaRPr lang="en-US"/>
          </a:p>
        </p:txBody>
      </p:sp>
    </p:spTree>
    <p:extLst>
      <p:ext uri="{BB962C8B-B14F-4D97-AF65-F5344CB8AC3E}">
        <p14:creationId xmlns:p14="http://schemas.microsoft.com/office/powerpoint/2010/main" val="21733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for presenter:</a:t>
            </a:r>
          </a:p>
          <a:p>
            <a:pPr marL="171450" indent="-171450">
              <a:buFont typeface="Arial"/>
              <a:buChar char="•"/>
            </a:pPr>
            <a:r>
              <a:rPr lang="en-US" baseline="0" dirty="0" smtClean="0"/>
              <a:t>Before we talk about the benefits, we want to highlight a key point in order for the mission of ORCID – and the benefits to you – to be realized</a:t>
            </a:r>
          </a:p>
          <a:p>
            <a:pPr marL="628650" lvl="1" indent="-171450">
              <a:buFont typeface="Arial"/>
              <a:buChar char="•"/>
            </a:pPr>
            <a:r>
              <a:rPr lang="en-US" baseline="0" dirty="0" smtClean="0"/>
              <a:t>Researchers must register for and use an ORCID </a:t>
            </a:r>
            <a:r>
              <a:rPr lang="en-US" baseline="0" dirty="0" err="1" smtClean="0"/>
              <a:t>iD</a:t>
            </a:r>
            <a:endParaRPr lang="en-US" baseline="0" dirty="0" smtClean="0"/>
          </a:p>
          <a:p>
            <a:pPr marL="628650" lvl="1" indent="-171450">
              <a:buFont typeface="Arial"/>
              <a:buChar char="•"/>
            </a:pPr>
            <a:r>
              <a:rPr lang="en-US" baseline="0" dirty="0" smtClean="0"/>
              <a:t>Organizations (such as universities, funders, publishers) must embed ORCID </a:t>
            </a:r>
            <a:r>
              <a:rPr lang="en-US" baseline="0" dirty="0" err="1" smtClean="0"/>
              <a:t>iDs</a:t>
            </a:r>
            <a:r>
              <a:rPr lang="en-US" baseline="0" dirty="0" smtClean="0"/>
              <a:t> and link them back to the ORCID registry.</a:t>
            </a:r>
          </a:p>
          <a:p>
            <a:pPr marL="628650" lvl="1" indent="-171450">
              <a:buFont typeface="Arial"/>
              <a:buChar char="•"/>
            </a:pPr>
            <a:endParaRPr lang="en-US" baseline="0" dirty="0" smtClean="0"/>
          </a:p>
          <a:p>
            <a:pPr marL="171450" indent="-171450">
              <a:buFont typeface="Arial"/>
              <a:buChar char="•"/>
            </a:pPr>
            <a:r>
              <a:rPr lang="en-US" baseline="0" dirty="0" smtClean="0"/>
              <a:t>The </a:t>
            </a:r>
            <a:r>
              <a:rPr lang="en-US" sz="1200" kern="1200" dirty="0" smtClean="0">
                <a:solidFill>
                  <a:schemeClr val="tx1"/>
                </a:solidFill>
                <a:latin typeface="Arial" charset="0"/>
                <a:ea typeface="+mn-ea"/>
                <a:cs typeface="+mn-cs"/>
              </a:rPr>
              <a:t>reality is that the registry of researchers is growing at the same time that integration/functionality is growing.</a:t>
            </a:r>
          </a:p>
          <a:p>
            <a:pPr marL="171450" indent="-171450">
              <a:buFont typeface="Arial"/>
              <a:buChar char="•"/>
            </a:pPr>
            <a:endParaRPr lang="en-US" sz="1200" kern="1200" dirty="0" smtClean="0">
              <a:solidFill>
                <a:schemeClr val="tx1"/>
              </a:solidFill>
              <a:latin typeface="Arial" charset="0"/>
              <a:ea typeface="+mn-ea"/>
              <a:cs typeface="+mn-cs"/>
            </a:endParaRPr>
          </a:p>
          <a:p>
            <a:pPr marL="171450" indent="-171450">
              <a:buFont typeface="Arial"/>
              <a:buChar char="•"/>
            </a:pPr>
            <a:r>
              <a:rPr lang="en-US" sz="1200" kern="1200" dirty="0" smtClean="0">
                <a:solidFill>
                  <a:schemeClr val="tx1"/>
                </a:solidFill>
                <a:latin typeface="Arial" charset="0"/>
                <a:ea typeface="+mn-ea"/>
                <a:cs typeface="+mn-cs"/>
              </a:rPr>
              <a:t>Organizations are embedding ORCID </a:t>
            </a:r>
            <a:r>
              <a:rPr lang="en-US" sz="1200" kern="1200" dirty="0" err="1" smtClean="0">
                <a:solidFill>
                  <a:schemeClr val="tx1"/>
                </a:solidFill>
                <a:latin typeface="Arial" charset="0"/>
                <a:ea typeface="+mn-ea"/>
                <a:cs typeface="+mn-cs"/>
              </a:rPr>
              <a:t>iDs</a:t>
            </a:r>
            <a:r>
              <a:rPr lang="en-US" sz="1200" kern="1200" dirty="0" smtClean="0">
                <a:solidFill>
                  <a:schemeClr val="tx1"/>
                </a:solidFill>
                <a:latin typeface="Arial" charset="0"/>
                <a:ea typeface="+mn-ea"/>
                <a:cs typeface="+mn-cs"/>
              </a:rPr>
              <a:t> into systems for them to benefit from ORCID's interoperability.</a:t>
            </a:r>
          </a:p>
          <a:p>
            <a:pPr marL="171450" indent="-171450">
              <a:buFont typeface="Arial"/>
              <a:buChar char="•"/>
            </a:pPr>
            <a:endParaRPr lang="en-US" sz="1200" kern="1200" dirty="0" smtClean="0">
              <a:solidFill>
                <a:schemeClr val="tx1"/>
              </a:solidFill>
              <a:latin typeface="Arial" charset="0"/>
              <a:ea typeface="+mn-ea"/>
              <a:cs typeface="+mn-cs"/>
            </a:endParaRPr>
          </a:p>
          <a:p>
            <a:pPr marL="171450" indent="-171450">
              <a:buFont typeface="Arial"/>
              <a:buChar char="•"/>
            </a:pPr>
            <a:r>
              <a:rPr lang="en-US" sz="1200" kern="1200" baseline="0" dirty="0" smtClean="0">
                <a:solidFill>
                  <a:schemeClr val="tx1"/>
                </a:solidFill>
                <a:latin typeface="Arial" charset="0"/>
                <a:ea typeface="+mn-ea"/>
                <a:cs typeface="+mn-cs"/>
              </a:rPr>
              <a:t>The research community must support the ORCID mission by becoming a member. As more organizations embed ORCID </a:t>
            </a:r>
            <a:r>
              <a:rPr lang="en-US" sz="1200" kern="1200" baseline="0" dirty="0" err="1" smtClean="0">
                <a:solidFill>
                  <a:schemeClr val="tx1"/>
                </a:solidFill>
                <a:latin typeface="Arial" charset="0"/>
                <a:ea typeface="+mn-ea"/>
                <a:cs typeface="+mn-cs"/>
              </a:rPr>
              <a:t>iDs</a:t>
            </a:r>
            <a:r>
              <a:rPr lang="en-US" sz="1200" kern="1200" baseline="0" dirty="0" smtClean="0">
                <a:solidFill>
                  <a:schemeClr val="tx1"/>
                </a:solidFill>
                <a:latin typeface="Arial" charset="0"/>
                <a:ea typeface="+mn-ea"/>
                <a:cs typeface="+mn-cs"/>
              </a:rPr>
              <a:t>, the more powerful the ORCID registry becomes. </a:t>
            </a:r>
          </a:p>
          <a:p>
            <a:pPr marL="171450" indent="-171450">
              <a:buFont typeface="Arial"/>
              <a:buChar char="•"/>
            </a:pPr>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785FF461-0726-2446-B69A-A12B4D20D4F4}" type="slidenum">
              <a:rPr lang="en-US" smtClean="0"/>
              <a:pPr/>
              <a:t>8</a:t>
            </a:fld>
            <a:endParaRPr lang="en-US"/>
          </a:p>
        </p:txBody>
      </p:sp>
    </p:spTree>
    <p:extLst>
      <p:ext uri="{BB962C8B-B14F-4D97-AF65-F5344CB8AC3E}">
        <p14:creationId xmlns:p14="http://schemas.microsoft.com/office/powerpoint/2010/main" val="75277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Notes</a:t>
            </a:r>
            <a:r>
              <a:rPr lang="en-US" baseline="0" dirty="0" smtClean="0"/>
              <a:t> for presenter:</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t>Registration takes seconds. Emphasize that it is FREE for researchers. </a:t>
            </a:r>
          </a:p>
        </p:txBody>
      </p:sp>
      <p:sp>
        <p:nvSpPr>
          <p:cNvPr id="4" name="Slide Number Placeholder 3"/>
          <p:cNvSpPr>
            <a:spLocks noGrp="1"/>
          </p:cNvSpPr>
          <p:nvPr>
            <p:ph type="sldNum" sz="quarter" idx="10"/>
          </p:nvPr>
        </p:nvSpPr>
        <p:spPr/>
        <p:txBody>
          <a:bodyPr/>
          <a:lstStyle/>
          <a:p>
            <a:fld id="{02A7FDEE-CD6E-4E40-96D9-3A9CC80088BD}" type="slidenum">
              <a:rPr lang="en-US" smtClean="0"/>
              <a:pPr/>
              <a:t>9</a:t>
            </a:fld>
            <a:endParaRPr lang="en-US"/>
          </a:p>
        </p:txBody>
      </p:sp>
    </p:spTree>
    <p:extLst>
      <p:ext uri="{BB962C8B-B14F-4D97-AF65-F5344CB8AC3E}">
        <p14:creationId xmlns:p14="http://schemas.microsoft.com/office/powerpoint/2010/main" val="217334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343274" y="2614349"/>
            <a:ext cx="8382000" cy="1173083"/>
          </a:xfrm>
        </p:spPr>
        <p:txBody>
          <a:bodyPr/>
          <a:lstStyle>
            <a:lvl1pPr>
              <a:defRPr sz="4200"/>
            </a:lvl1pPr>
          </a:lstStyle>
          <a:p>
            <a:r>
              <a:rPr lang="en-US" dirty="0" smtClean="0"/>
              <a:t>Click to edit Master title style</a:t>
            </a:r>
            <a:endParaRPr lang="en-US" dirty="0"/>
          </a:p>
        </p:txBody>
      </p:sp>
      <p:sp>
        <p:nvSpPr>
          <p:cNvPr id="10245" name="Rectangle 5"/>
          <p:cNvSpPr>
            <a:spLocks noGrp="1" noChangeArrowheads="1"/>
          </p:cNvSpPr>
          <p:nvPr>
            <p:ph type="subTitle" idx="1"/>
          </p:nvPr>
        </p:nvSpPr>
        <p:spPr>
          <a:xfrm>
            <a:off x="324599" y="4071428"/>
            <a:ext cx="8382000" cy="1800225"/>
          </a:xfrm>
        </p:spPr>
        <p:txBody>
          <a:bodyPr rIns="0"/>
          <a:lstStyle>
            <a:lvl1pPr>
              <a:spcBef>
                <a:spcPct val="0"/>
              </a:spcBef>
              <a:defRPr sz="2400"/>
            </a:lvl1pPr>
          </a:lstStyle>
          <a:p>
            <a:r>
              <a:rPr lang="en-US" dirty="0" smtClean="0"/>
              <a:t>Click to edit Master subtitle style</a:t>
            </a:r>
            <a:endParaRPr lang="en-US" dirty="0"/>
          </a:p>
        </p:txBody>
      </p:sp>
      <p:pic>
        <p:nvPicPr>
          <p:cNvPr id="6" name="Picture 5" descr="orcid_tagline.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424" y="188902"/>
            <a:ext cx="4030132" cy="2418080"/>
          </a:xfrm>
          <a:prstGeom prst="rect">
            <a:avLst/>
          </a:prstGeom>
        </p:spPr>
      </p:pic>
      <p:pic>
        <p:nvPicPr>
          <p:cNvPr id="9" name="Picture 8"/>
          <p:cNvPicPr/>
          <p:nvPr userDrawn="1"/>
        </p:nvPicPr>
        <p:blipFill>
          <a:blip r:embed="rId3">
            <a:extLst>
              <a:ext uri="{28A0092B-C50C-407E-A947-70E740481C1C}">
                <a14:useLocalDpi xmlns:a14="http://schemas.microsoft.com/office/drawing/2010/main" val="0"/>
              </a:ext>
            </a:extLst>
          </a:blip>
          <a:stretch>
            <a:fillRect/>
          </a:stretch>
        </p:blipFill>
        <p:spPr>
          <a:xfrm>
            <a:off x="144931" y="6069107"/>
            <a:ext cx="602970" cy="6096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7605C78-AC94-43BF-860C-6EC45C206DA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5725" y="457200"/>
            <a:ext cx="1860550" cy="5641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457200"/>
            <a:ext cx="5432425" cy="5641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92A1E05-D75A-45E7-9F49-FC329346056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0900" y="1380836"/>
            <a:ext cx="7445375" cy="854075"/>
          </a:xfrm>
        </p:spPr>
        <p:txBody>
          <a:bodyPr/>
          <a:lstStyle/>
          <a:p>
            <a:r>
              <a:rPr lang="en-US" smtClean="0"/>
              <a:t>Click to edit Master title style</a:t>
            </a:r>
            <a:endParaRPr lang="en-US"/>
          </a:p>
        </p:txBody>
      </p:sp>
      <p:sp>
        <p:nvSpPr>
          <p:cNvPr id="3" name="Content Placeholder 2"/>
          <p:cNvSpPr>
            <a:spLocks noGrp="1"/>
          </p:cNvSpPr>
          <p:nvPr>
            <p:ph idx="1"/>
          </p:nvPr>
        </p:nvSpPr>
        <p:spPr>
          <a:xfrm>
            <a:off x="850900" y="2366818"/>
            <a:ext cx="7445375" cy="3732356"/>
          </a:xfrm>
        </p:spPr>
        <p:txBody>
          <a:bodyPr/>
          <a:lstStyle>
            <a:lvl1pPr>
              <a:defRPr>
                <a:ln>
                  <a:solidFill>
                    <a:schemeClr val="bg2"/>
                  </a:solidFill>
                </a:ln>
              </a:defRPr>
            </a:lvl1pPr>
            <a:lvl2pPr>
              <a:defRPr>
                <a:ln>
                  <a:solidFill>
                    <a:schemeClr val="bg2"/>
                  </a:solidFill>
                </a:ln>
              </a:defRPr>
            </a:lvl2pPr>
            <a:lvl3pPr>
              <a:defRPr>
                <a:ln>
                  <a:solidFill>
                    <a:schemeClr val="bg2"/>
                  </a:solidFill>
                </a:ln>
              </a:defRPr>
            </a:lvl3pPr>
            <a:lvl4pPr>
              <a:defRPr>
                <a:ln>
                  <a:solidFill>
                    <a:schemeClr val="bg2"/>
                  </a:solidFill>
                </a:ln>
              </a:defRPr>
            </a:lvl4pPr>
            <a:lvl5pPr>
              <a:defRPr>
                <a:ln>
                  <a:solidFill>
                    <a:schemeClr val="bg2"/>
                  </a:solidFill>
                </a:l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D686B8CC-193F-4250-BC1F-F7A4E6423114}"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3ED41E5-B522-4C2D-9B65-CC3BAEBB72B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1528763"/>
            <a:ext cx="36464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528763"/>
            <a:ext cx="36464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DD0A8C6-CA39-4490-89DB-4E176AAD686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6438C1E-E7C1-4398-AE74-256B95DFF52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91310F5-FA6A-40DF-B64D-2E592BD7701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F216C9C-965D-485B-9FD8-8F33CDCB7C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43C2619-7642-4D07-8364-626FCF1CFD0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393A679-2788-44E3-8831-9F65D5BC08E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87D62359-52A3-4BC7-8922-70457F7BCB36}" type="slidenum">
              <a:rPr lang="en-US"/>
              <a:pPr/>
              <a:t>‹#›</a:t>
            </a:fld>
            <a:endParaRPr lang="en-US"/>
          </a:p>
        </p:txBody>
      </p:sp>
      <p:sp>
        <p:nvSpPr>
          <p:cNvPr id="9222" name="Rectangle 6"/>
          <p:cNvSpPr>
            <a:spLocks noGrp="1" noChangeArrowheads="1"/>
          </p:cNvSpPr>
          <p:nvPr>
            <p:ph type="title"/>
          </p:nvPr>
        </p:nvSpPr>
        <p:spPr bwMode="auto">
          <a:xfrm>
            <a:off x="850900" y="829469"/>
            <a:ext cx="7445375" cy="8540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9223" name="Rectangle 7"/>
          <p:cNvSpPr>
            <a:spLocks noGrp="1" noChangeArrowheads="1"/>
          </p:cNvSpPr>
          <p:nvPr>
            <p:ph type="body" idx="1"/>
          </p:nvPr>
        </p:nvSpPr>
        <p:spPr bwMode="auto">
          <a:xfrm>
            <a:off x="850900" y="1826995"/>
            <a:ext cx="7445375" cy="4032539"/>
          </a:xfrm>
          <a:prstGeom prst="rect">
            <a:avLst/>
          </a:prstGeom>
          <a:noFill/>
          <a:ln w="9525">
            <a:noFill/>
            <a:miter lim="800000"/>
            <a:headEnd/>
            <a:tailEnd/>
          </a:ln>
          <a:effectLst/>
        </p:spPr>
        <p:txBody>
          <a:bodyPr vert="horz" wrap="square" lIns="0" tIns="0" rIns="18288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6"/>
          <p:cNvPicPr/>
          <p:nvPr userDrawn="1"/>
        </p:nvPicPr>
        <p:blipFill>
          <a:blip r:embed="rId13">
            <a:extLst>
              <a:ext uri="{28A0092B-C50C-407E-A947-70E740481C1C}">
                <a14:useLocalDpi xmlns:a14="http://schemas.microsoft.com/office/drawing/2010/main" val="0"/>
              </a:ext>
            </a:extLst>
          </a:blip>
          <a:stretch>
            <a:fillRect/>
          </a:stretch>
        </p:blipFill>
        <p:spPr>
          <a:xfrm>
            <a:off x="8392458" y="167341"/>
            <a:ext cx="602129" cy="579718"/>
          </a:xfrm>
          <a:prstGeom prst="rect">
            <a:avLst/>
          </a:prstGeom>
        </p:spPr>
      </p:pic>
      <p:pic>
        <p:nvPicPr>
          <p:cNvPr id="6" name="Picture 5" descr="Slide1.png"/>
          <p:cNvPicPr>
            <a:picLocks noChangeAspect="1"/>
          </p:cNvPicPr>
          <p:nvPr userDrawn="1"/>
        </p:nvPicPr>
        <p:blipFill>
          <a:blip r:embed="rId14" cstate="print">
            <a:alphaModFix amt="56000"/>
            <a:grayscl/>
            <a:extLst>
              <a:ext uri="{BEBA8EAE-BF5A-486C-A8C5-ECC9F3942E4B}">
                <a14:imgProps xmlns:a14="http://schemas.microsoft.com/office/drawing/2010/main">
                  <a14:imgLayer r:embed="rId15">
                    <a14:imgEffect>
                      <a14:saturation sat="317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l" rtl="0" eaLnBrk="1" fontAlgn="base" hangingPunct="1">
        <a:lnSpc>
          <a:spcPct val="90000"/>
        </a:lnSpc>
        <a:spcBef>
          <a:spcPct val="0"/>
        </a:spcBef>
        <a:spcAft>
          <a:spcPct val="0"/>
        </a:spcAft>
        <a:defRPr sz="2800">
          <a:solidFill>
            <a:schemeClr val="accent5"/>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algn="l" rtl="0" eaLnBrk="1" fontAlgn="base" hangingPunct="1">
        <a:spcBef>
          <a:spcPct val="50000"/>
        </a:spcBef>
        <a:spcAft>
          <a:spcPct val="0"/>
        </a:spcAft>
        <a:defRPr sz="2400">
          <a:solidFill>
            <a:schemeClr val="tx1">
              <a:lumMod val="50000"/>
              <a:lumOff val="50000"/>
            </a:schemeClr>
          </a:solidFill>
          <a:latin typeface="+mn-lt"/>
          <a:ea typeface="+mn-ea"/>
          <a:cs typeface="+mn-cs"/>
        </a:defRPr>
      </a:lvl1pPr>
      <a:lvl2pPr marL="287338" indent="-285750" algn="l" rtl="0" eaLnBrk="1" fontAlgn="base" hangingPunct="1">
        <a:spcBef>
          <a:spcPct val="50000"/>
        </a:spcBef>
        <a:spcAft>
          <a:spcPct val="0"/>
        </a:spcAft>
        <a:buChar char="•"/>
        <a:defRPr sz="2400">
          <a:solidFill>
            <a:schemeClr val="tx1">
              <a:lumMod val="50000"/>
              <a:lumOff val="50000"/>
            </a:schemeClr>
          </a:solidFill>
          <a:latin typeface="+mn-lt"/>
        </a:defRPr>
      </a:lvl2pPr>
      <a:lvl3pPr marL="569913" indent="-280988" algn="l" rtl="0" eaLnBrk="1" fontAlgn="base" hangingPunct="1">
        <a:spcBef>
          <a:spcPct val="30000"/>
        </a:spcBef>
        <a:spcAft>
          <a:spcPct val="0"/>
        </a:spcAft>
        <a:buFont typeface="Arial" charset="0"/>
        <a:buChar char="–"/>
        <a:defRPr sz="2000">
          <a:solidFill>
            <a:schemeClr val="tx1">
              <a:lumMod val="50000"/>
              <a:lumOff val="50000"/>
            </a:schemeClr>
          </a:solidFill>
          <a:latin typeface="+mn-lt"/>
        </a:defRPr>
      </a:lvl3pPr>
      <a:lvl4pPr marL="852488" indent="-280988" algn="l" rtl="0" eaLnBrk="1" fontAlgn="base" hangingPunct="1">
        <a:spcBef>
          <a:spcPct val="25000"/>
        </a:spcBef>
        <a:spcAft>
          <a:spcPct val="0"/>
        </a:spcAft>
        <a:buChar char="•"/>
        <a:defRPr>
          <a:solidFill>
            <a:schemeClr val="tx1">
              <a:lumMod val="50000"/>
              <a:lumOff val="50000"/>
            </a:schemeClr>
          </a:solidFill>
          <a:latin typeface="+mn-lt"/>
        </a:defRPr>
      </a:lvl4pPr>
      <a:lvl5pPr marL="1135063" indent="-280988" algn="l" rtl="0" eaLnBrk="1" fontAlgn="base" hangingPunct="1">
        <a:spcBef>
          <a:spcPct val="20000"/>
        </a:spcBef>
        <a:spcAft>
          <a:spcPct val="20000"/>
        </a:spcAft>
        <a:buFont typeface="Arial" charset="0"/>
        <a:buChar char="–"/>
        <a:defRPr sz="1600">
          <a:solidFill>
            <a:schemeClr val="tx1">
              <a:lumMod val="50000"/>
              <a:lumOff val="50000"/>
            </a:schemeClr>
          </a:solidFill>
          <a:latin typeface="+mn-lt"/>
        </a:defRPr>
      </a:lvl5pPr>
      <a:lvl6pPr marL="1592263" indent="-280988" algn="l" rtl="0" eaLnBrk="1" fontAlgn="base" hangingPunct="1">
        <a:spcBef>
          <a:spcPct val="20000"/>
        </a:spcBef>
        <a:spcAft>
          <a:spcPct val="20000"/>
        </a:spcAft>
        <a:buFont typeface="Arial" charset="0"/>
        <a:buChar char="–"/>
        <a:defRPr sz="1600">
          <a:solidFill>
            <a:schemeClr val="tx1"/>
          </a:solidFill>
          <a:latin typeface="+mn-lt"/>
        </a:defRPr>
      </a:lvl6pPr>
      <a:lvl7pPr marL="2049463" indent="-280988" algn="l" rtl="0" eaLnBrk="1" fontAlgn="base" hangingPunct="1">
        <a:spcBef>
          <a:spcPct val="20000"/>
        </a:spcBef>
        <a:spcAft>
          <a:spcPct val="20000"/>
        </a:spcAft>
        <a:buFont typeface="Arial" charset="0"/>
        <a:buChar char="–"/>
        <a:defRPr sz="1600">
          <a:solidFill>
            <a:schemeClr val="tx1"/>
          </a:solidFill>
          <a:latin typeface="+mn-lt"/>
        </a:defRPr>
      </a:lvl7pPr>
      <a:lvl8pPr marL="2506663" indent="-280988" algn="l" rtl="0" eaLnBrk="1" fontAlgn="base" hangingPunct="1">
        <a:spcBef>
          <a:spcPct val="20000"/>
        </a:spcBef>
        <a:spcAft>
          <a:spcPct val="20000"/>
        </a:spcAft>
        <a:buFont typeface="Arial" charset="0"/>
        <a:buChar char="–"/>
        <a:defRPr sz="1600">
          <a:solidFill>
            <a:schemeClr val="tx1"/>
          </a:solidFill>
          <a:latin typeface="+mn-lt"/>
        </a:defRPr>
      </a:lvl8pPr>
      <a:lvl9pPr marL="2963863" indent="-280988" algn="l" rtl="0" eaLnBrk="1" fontAlgn="base" hangingPunct="1">
        <a:spcBef>
          <a:spcPct val="20000"/>
        </a:spcBef>
        <a:spcAft>
          <a:spcPct val="2000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orcid.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community@orcid.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orcid.dk" TargetMode="External"/><Relationship Id="rId4" Type="http://schemas.openxmlformats.org/officeDocument/2006/relationships/hyperlink" Target="http://support.orcid.org/knowledgebas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2588" y="6158488"/>
            <a:ext cx="8382000" cy="1800225"/>
          </a:xfrm>
        </p:spPr>
        <p:txBody>
          <a:bodyPr>
            <a:noAutofit/>
          </a:bodyPr>
          <a:lstStyle/>
          <a:p>
            <a:pPr algn="r">
              <a:spcBef>
                <a:spcPts val="0"/>
              </a:spcBef>
            </a:pPr>
            <a:r>
              <a:rPr lang="en-US" sz="2000" dirty="0" err="1" smtClean="0"/>
              <a:t>Opdateret</a:t>
            </a:r>
            <a:r>
              <a:rPr lang="en-US" sz="2000" dirty="0" smtClean="0"/>
              <a:t> 1. September 2014</a:t>
            </a:r>
            <a:endParaRPr lang="en-US" sz="1800" dirty="0" smtClean="0">
              <a:solidFill>
                <a:schemeClr val="tx1">
                  <a:lumMod val="50000"/>
                  <a:lumOff val="50000"/>
                </a:schemeClr>
              </a:solidFill>
            </a:endParaRPr>
          </a:p>
          <a:p>
            <a:pPr algn="r">
              <a:spcBef>
                <a:spcPts val="0"/>
              </a:spcBef>
            </a:pPr>
            <a:endParaRPr lang="en-US"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a:p>
            <a:pPr algn="r">
              <a:spcBef>
                <a:spcPts val="0"/>
              </a:spcBef>
            </a:pPr>
            <a:endParaRPr lang="en-US"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a:p>
            <a:pPr algn="r">
              <a:spcBef>
                <a:spcPts val="0"/>
              </a:spcBef>
            </a:pPr>
            <a:endParaRPr lang="en-US"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p:txBody>
      </p:sp>
      <p:sp>
        <p:nvSpPr>
          <p:cNvPr id="2" name="TextBox 1"/>
          <p:cNvSpPr txBox="1"/>
          <p:nvPr/>
        </p:nvSpPr>
        <p:spPr>
          <a:xfrm>
            <a:off x="384307" y="3074923"/>
            <a:ext cx="7856190" cy="584775"/>
          </a:xfrm>
          <a:prstGeom prst="rect">
            <a:avLst/>
          </a:prstGeom>
          <a:noFill/>
        </p:spPr>
        <p:txBody>
          <a:bodyPr wrap="none" rtlCol="0">
            <a:spAutoFit/>
          </a:bodyPr>
          <a:lstStyle/>
          <a:p>
            <a:r>
              <a:rPr lang="en-US" sz="3200" dirty="0" smtClean="0">
                <a:solidFill>
                  <a:schemeClr val="tx1">
                    <a:lumMod val="50000"/>
                    <a:lumOff val="50000"/>
                  </a:schemeClr>
                </a:solidFill>
                <a:latin typeface="Gill Sans MT"/>
                <a:cs typeface="Gill Sans MT"/>
              </a:rPr>
              <a:t>ORCID </a:t>
            </a:r>
            <a:r>
              <a:rPr lang="en-US" sz="3200" dirty="0" err="1" smtClean="0">
                <a:solidFill>
                  <a:schemeClr val="tx1">
                    <a:lumMod val="50000"/>
                    <a:lumOff val="50000"/>
                  </a:schemeClr>
                </a:solidFill>
                <a:latin typeface="Gill Sans MT"/>
                <a:cs typeface="Gill Sans MT"/>
              </a:rPr>
              <a:t>ID’er</a:t>
            </a:r>
            <a:r>
              <a:rPr lang="en-US" sz="3200" dirty="0" smtClean="0">
                <a:solidFill>
                  <a:schemeClr val="tx1">
                    <a:lumMod val="50000"/>
                    <a:lumOff val="50000"/>
                  </a:schemeClr>
                </a:solidFill>
                <a:latin typeface="Gill Sans MT"/>
                <a:cs typeface="Gill Sans MT"/>
              </a:rPr>
              <a:t>: </a:t>
            </a:r>
            <a:r>
              <a:rPr lang="en-US" sz="3200" dirty="0" err="1" smtClean="0">
                <a:solidFill>
                  <a:schemeClr val="tx1">
                    <a:lumMod val="50000"/>
                    <a:lumOff val="50000"/>
                  </a:schemeClr>
                </a:solidFill>
                <a:latin typeface="Gill Sans MT"/>
                <a:cs typeface="Gill Sans MT"/>
              </a:rPr>
              <a:t>Gør</a:t>
            </a:r>
            <a:r>
              <a:rPr lang="en-US" sz="3200" dirty="0" smtClean="0">
                <a:solidFill>
                  <a:schemeClr val="tx1">
                    <a:lumMod val="50000"/>
                    <a:lumOff val="50000"/>
                  </a:schemeClr>
                </a:solidFill>
                <a:latin typeface="Gill Sans MT"/>
                <a:cs typeface="Gill Sans MT"/>
              </a:rPr>
              <a:t> </a:t>
            </a:r>
            <a:r>
              <a:rPr lang="en-US" sz="3200" dirty="0" err="1" smtClean="0">
                <a:solidFill>
                  <a:schemeClr val="tx1">
                    <a:lumMod val="50000"/>
                    <a:lumOff val="50000"/>
                  </a:schemeClr>
                </a:solidFill>
                <a:latin typeface="Gill Sans MT"/>
                <a:cs typeface="Gill Sans MT"/>
              </a:rPr>
              <a:t>forskningen</a:t>
            </a:r>
            <a:r>
              <a:rPr lang="en-US" sz="3200" dirty="0" smtClean="0">
                <a:solidFill>
                  <a:schemeClr val="tx1">
                    <a:lumMod val="50000"/>
                    <a:lumOff val="50000"/>
                  </a:schemeClr>
                </a:solidFill>
                <a:latin typeface="Gill Sans MT"/>
                <a:cs typeface="Gill Sans MT"/>
              </a:rPr>
              <a:t> </a:t>
            </a:r>
            <a:r>
              <a:rPr lang="en-US" sz="3200" dirty="0" err="1" smtClean="0">
                <a:solidFill>
                  <a:schemeClr val="tx1">
                    <a:lumMod val="50000"/>
                    <a:lumOff val="50000"/>
                  </a:schemeClr>
                </a:solidFill>
                <a:latin typeface="Gill Sans MT"/>
                <a:cs typeface="Gill Sans MT"/>
              </a:rPr>
              <a:t>identificerbar</a:t>
            </a:r>
            <a:r>
              <a:rPr lang="en-US" sz="3200" dirty="0" smtClean="0">
                <a:solidFill>
                  <a:schemeClr val="tx1">
                    <a:lumMod val="50000"/>
                    <a:lumOff val="50000"/>
                  </a:schemeClr>
                </a:solidFill>
                <a:latin typeface="Gill Sans MT"/>
                <a:cs typeface="Gill Sans MT"/>
              </a:rPr>
              <a:t>!</a:t>
            </a:r>
            <a:endParaRPr lang="en-US" sz="3200" dirty="0">
              <a:solidFill>
                <a:schemeClr val="tx1">
                  <a:lumMod val="50000"/>
                  <a:lumOff val="50000"/>
                </a:schemeClr>
              </a:solidFill>
              <a:latin typeface="Gill Sans MT"/>
              <a:cs typeface="Gill Sans MT"/>
            </a:endParaRPr>
          </a:p>
        </p:txBody>
      </p:sp>
    </p:spTree>
    <p:extLst>
      <p:ext uri="{BB962C8B-B14F-4D97-AF65-F5344CB8AC3E}">
        <p14:creationId xmlns:p14="http://schemas.microsoft.com/office/powerpoint/2010/main" val="174445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 y="2859723"/>
            <a:ext cx="7445375" cy="854075"/>
          </a:xfrm>
        </p:spPr>
        <p:txBody>
          <a:bodyPr/>
          <a:lstStyle/>
          <a:p>
            <a:pPr algn="ctr"/>
            <a:r>
              <a:rPr lang="en-US" sz="4800" b="1" dirty="0" err="1" smtClean="0"/>
              <a:t>Fordele</a:t>
            </a:r>
            <a:r>
              <a:rPr lang="en-US" sz="4800" b="1" dirty="0" smtClean="0"/>
              <a:t> for </a:t>
            </a:r>
            <a:r>
              <a:rPr lang="en-US" sz="4800" b="1" dirty="0" err="1" smtClean="0"/>
              <a:t>forskere</a:t>
            </a:r>
            <a:endParaRPr lang="en-US" sz="4800" b="1" dirty="0"/>
          </a:p>
        </p:txBody>
      </p:sp>
    </p:spTree>
    <p:extLst>
      <p:ext uri="{BB962C8B-B14F-4D97-AF65-F5344CB8AC3E}">
        <p14:creationId xmlns:p14="http://schemas.microsoft.com/office/powerpoint/2010/main" val="1137755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063564" y="1504577"/>
            <a:ext cx="3187700" cy="4254500"/>
          </a:xfrm>
          <a:prstGeom prst="rect">
            <a:avLst/>
          </a:prstGeom>
        </p:spPr>
      </p:pic>
      <p:sp>
        <p:nvSpPr>
          <p:cNvPr id="9" name="Oval 8"/>
          <p:cNvSpPr/>
          <p:nvPr/>
        </p:nvSpPr>
        <p:spPr>
          <a:xfrm>
            <a:off x="5111806" y="2662379"/>
            <a:ext cx="1776075" cy="1311973"/>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850899" y="235851"/>
            <a:ext cx="7869767" cy="854075"/>
          </a:xfrm>
        </p:spPr>
        <p:txBody>
          <a:bodyPr>
            <a:normAutofit/>
          </a:bodyPr>
          <a:lstStyle/>
          <a:p>
            <a:r>
              <a:rPr lang="en-US" dirty="0" err="1" smtClean="0"/>
              <a:t>Risiko</a:t>
            </a:r>
            <a:r>
              <a:rPr lang="en-US" dirty="0" smtClean="0"/>
              <a:t> for </a:t>
            </a:r>
            <a:r>
              <a:rPr lang="en-US" dirty="0" err="1" smtClean="0"/>
              <a:t>navneforveksling</a:t>
            </a:r>
            <a:r>
              <a:rPr lang="en-US" dirty="0" smtClean="0"/>
              <a:t> </a:t>
            </a:r>
            <a:r>
              <a:rPr lang="en-US" dirty="0" err="1" smtClean="0"/>
              <a:t>forsvinder</a:t>
            </a:r>
            <a:endParaRPr lang="en-US" dirty="0"/>
          </a:p>
        </p:txBody>
      </p:sp>
      <p:pic>
        <p:nvPicPr>
          <p:cNvPr id="4" name="Picture 3"/>
          <p:cNvPicPr>
            <a:picLocks noChangeAspect="1"/>
          </p:cNvPicPr>
          <p:nvPr/>
        </p:nvPicPr>
        <p:blipFill>
          <a:blip r:embed="rId4"/>
          <a:stretch>
            <a:fillRect/>
          </a:stretch>
        </p:blipFill>
        <p:spPr>
          <a:xfrm>
            <a:off x="824006" y="1908735"/>
            <a:ext cx="3073400" cy="2921000"/>
          </a:xfrm>
          <a:prstGeom prst="rect">
            <a:avLst/>
          </a:prstGeom>
        </p:spPr>
      </p:pic>
      <p:sp>
        <p:nvSpPr>
          <p:cNvPr id="12" name="Oval 11"/>
          <p:cNvSpPr/>
          <p:nvPr/>
        </p:nvSpPr>
        <p:spPr>
          <a:xfrm>
            <a:off x="718769" y="2964192"/>
            <a:ext cx="1701701" cy="800984"/>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760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29242" y="1383659"/>
            <a:ext cx="2517474" cy="4140200"/>
          </a:xfrm>
          <a:prstGeom prst="rect">
            <a:avLst/>
          </a:prstGeom>
        </p:spPr>
        <p:txBody>
          <a:bodyPr vert="horz" lIns="91440" tIns="45720" rIns="91440" bIns="45720" rtlCol="0">
            <a:normAutofit/>
          </a:bodyPr>
          <a:lstStyle/>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Å.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Å.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Å.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Å.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Å.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Å.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endParaRPr kumimoji="0" lang="en-US" sz="1600" b="0" i="0" u="none" strike="noStrike" kern="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7" name="Content Placeholder 3"/>
          <p:cNvSpPr txBox="1">
            <a:spLocks/>
          </p:cNvSpPr>
          <p:nvPr/>
        </p:nvSpPr>
        <p:spPr>
          <a:xfrm>
            <a:off x="3007269" y="1383659"/>
            <a:ext cx="2797870" cy="4140200"/>
          </a:xfrm>
          <a:prstGeom prst="rect">
            <a:avLst/>
          </a:prstGeom>
        </p:spPr>
        <p:txBody>
          <a:bodyPr vert="horz" lIns="91440" tIns="45720" rIns="91440" bIns="45720" rtlCol="0">
            <a:normAutofit/>
          </a:bodyPr>
          <a:lstStyle/>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Åge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Åge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Åge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Åge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Åge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Åge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8" name="TextBox 7"/>
          <p:cNvSpPr txBox="1"/>
          <p:nvPr/>
        </p:nvSpPr>
        <p:spPr>
          <a:xfrm>
            <a:off x="783600" y="648126"/>
            <a:ext cx="8312632" cy="830997"/>
          </a:xfrm>
          <a:prstGeom prst="rect">
            <a:avLst/>
          </a:prstGeom>
          <a:noFill/>
        </p:spPr>
        <p:txBody>
          <a:bodyPr wrap="square" rtlCol="0">
            <a:spAutoFit/>
          </a:bodyPr>
          <a:lstStyle/>
          <a:p>
            <a:r>
              <a:rPr lang="en-US" sz="2800" dirty="0" smtClean="0">
                <a:solidFill>
                  <a:schemeClr val="accent5"/>
                </a:solidFill>
                <a:latin typeface="+mj-lt"/>
              </a:rPr>
              <a:t>Et </a:t>
            </a:r>
            <a:r>
              <a:rPr lang="en-US" sz="2800" dirty="0" err="1" smtClean="0">
                <a:solidFill>
                  <a:schemeClr val="accent5"/>
                </a:solidFill>
                <a:latin typeface="+mj-lt"/>
              </a:rPr>
              <a:t>illustrativt</a:t>
            </a:r>
            <a:r>
              <a:rPr lang="en-US" sz="2800" dirty="0" smtClean="0">
                <a:solidFill>
                  <a:schemeClr val="accent5"/>
                </a:solidFill>
                <a:latin typeface="+mj-lt"/>
              </a:rPr>
              <a:t> </a:t>
            </a:r>
            <a:r>
              <a:rPr lang="en-US" sz="2800" dirty="0" err="1" smtClean="0">
                <a:solidFill>
                  <a:schemeClr val="accent5"/>
                </a:solidFill>
                <a:latin typeface="+mj-lt"/>
              </a:rPr>
              <a:t>eksempel</a:t>
            </a:r>
            <a:r>
              <a:rPr lang="en-US" sz="2800" dirty="0" smtClean="0">
                <a:solidFill>
                  <a:schemeClr val="accent5"/>
                </a:solidFill>
                <a:latin typeface="+mj-lt"/>
              </a:rPr>
              <a:t>: </a:t>
            </a:r>
            <a:r>
              <a:rPr lang="en-US" sz="2800" b="1" dirty="0" smtClean="0">
                <a:solidFill>
                  <a:schemeClr val="accent5"/>
                </a:solidFill>
                <a:latin typeface="+mj-lt"/>
              </a:rPr>
              <a:t>Jens </a:t>
            </a:r>
            <a:r>
              <a:rPr lang="en-US" sz="2800" b="1" dirty="0" err="1">
                <a:solidFill>
                  <a:schemeClr val="accent5"/>
                </a:solidFill>
                <a:latin typeface="+mj-lt"/>
              </a:rPr>
              <a:t>Åge</a:t>
            </a:r>
            <a:r>
              <a:rPr lang="en-US" sz="2800" b="1" dirty="0">
                <a:solidFill>
                  <a:schemeClr val="accent5"/>
                </a:solidFill>
                <a:latin typeface="+mj-lt"/>
              </a:rPr>
              <a:t> </a:t>
            </a:r>
            <a:r>
              <a:rPr lang="en-US" sz="2800" b="1" dirty="0" err="1">
                <a:solidFill>
                  <a:schemeClr val="accent5"/>
                </a:solidFill>
                <a:latin typeface="+mj-lt"/>
              </a:rPr>
              <a:t>Smærup</a:t>
            </a:r>
            <a:r>
              <a:rPr lang="en-US" sz="2800" b="1" dirty="0">
                <a:solidFill>
                  <a:schemeClr val="accent5"/>
                </a:solidFill>
                <a:latin typeface="+mj-lt"/>
              </a:rPr>
              <a:t> Sørensen</a:t>
            </a:r>
          </a:p>
          <a:p>
            <a:endParaRPr lang="en-US" sz="2000" dirty="0"/>
          </a:p>
        </p:txBody>
      </p:sp>
      <p:sp>
        <p:nvSpPr>
          <p:cNvPr id="9" name="Content Placeholder 3"/>
          <p:cNvSpPr txBox="1">
            <a:spLocks/>
          </p:cNvSpPr>
          <p:nvPr/>
        </p:nvSpPr>
        <p:spPr>
          <a:xfrm>
            <a:off x="5752371" y="1397234"/>
            <a:ext cx="3076563" cy="414020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57188" indent="-357188">
              <a:spcBef>
                <a:spcPts val="800"/>
              </a:spcBef>
              <a:buSzPct val="100000"/>
              <a:buNone/>
            </a:pPr>
            <a:r>
              <a:rPr lang="en-US" sz="1600" dirty="0"/>
              <a:t>J. </a:t>
            </a:r>
            <a:r>
              <a:rPr lang="en-US" sz="1600" dirty="0" err="1"/>
              <a:t>Åge</a:t>
            </a:r>
            <a:r>
              <a:rPr lang="en-US" sz="1600" dirty="0"/>
              <a:t> </a:t>
            </a:r>
            <a:r>
              <a:rPr lang="en-US" sz="1600" dirty="0" err="1" smtClean="0"/>
              <a:t>Smærup</a:t>
            </a:r>
            <a:r>
              <a:rPr lang="en-US" sz="1600" dirty="0" smtClean="0"/>
              <a:t> </a:t>
            </a:r>
            <a:r>
              <a:rPr lang="en-US" sz="1600" dirty="0" err="1"/>
              <a:t>Sørensen</a:t>
            </a:r>
            <a:endParaRPr lang="en-US" sz="1600" dirty="0"/>
          </a:p>
          <a:p>
            <a:pPr marL="357188" indent="-357188">
              <a:spcBef>
                <a:spcPts val="800"/>
              </a:spcBef>
              <a:buSzPct val="100000"/>
              <a:buNone/>
            </a:pPr>
            <a:r>
              <a:rPr lang="en-US" sz="1600" dirty="0"/>
              <a:t>J. </a:t>
            </a:r>
            <a:r>
              <a:rPr lang="en-US" sz="1600" dirty="0" err="1" smtClean="0"/>
              <a:t>Aage</a:t>
            </a:r>
            <a:r>
              <a:rPr lang="en-US" sz="1600" dirty="0" smtClean="0"/>
              <a:t> </a:t>
            </a:r>
            <a:r>
              <a:rPr lang="en-US" sz="1600" dirty="0" err="1" smtClean="0"/>
              <a:t>Smaerup</a:t>
            </a:r>
            <a:r>
              <a:rPr lang="en-US" sz="1600" dirty="0" smtClean="0"/>
              <a:t> </a:t>
            </a:r>
            <a:r>
              <a:rPr lang="en-US" sz="1600" dirty="0" err="1"/>
              <a:t>Sørensen</a:t>
            </a:r>
            <a:endParaRPr lang="en-US" sz="1600" dirty="0"/>
          </a:p>
          <a:p>
            <a:pPr marL="357188" indent="-357188">
              <a:spcBef>
                <a:spcPts val="800"/>
              </a:spcBef>
              <a:buSzPct val="100000"/>
              <a:buNone/>
            </a:pPr>
            <a:r>
              <a:rPr lang="en-US" sz="1600" dirty="0"/>
              <a:t>J. </a:t>
            </a:r>
            <a:r>
              <a:rPr lang="en-US" sz="1600" dirty="0" err="1"/>
              <a:t>Åge</a:t>
            </a:r>
            <a:r>
              <a:rPr lang="en-US" sz="1600" dirty="0"/>
              <a:t> </a:t>
            </a:r>
            <a:r>
              <a:rPr lang="en-US" sz="1600" dirty="0" err="1" smtClean="0"/>
              <a:t>Smarup</a:t>
            </a:r>
            <a:r>
              <a:rPr lang="en-US" sz="1600" dirty="0" smtClean="0"/>
              <a:t> </a:t>
            </a:r>
            <a:r>
              <a:rPr lang="en-US" sz="1600" dirty="0"/>
              <a:t>Sorensen</a:t>
            </a:r>
          </a:p>
          <a:p>
            <a:pPr marL="357188" indent="-357188">
              <a:spcBef>
                <a:spcPts val="800"/>
              </a:spcBef>
              <a:buSzPct val="100000"/>
              <a:buNone/>
            </a:pPr>
            <a:r>
              <a:rPr lang="en-US" sz="1600" dirty="0"/>
              <a:t>J. </a:t>
            </a:r>
            <a:r>
              <a:rPr lang="en-US" sz="1600" dirty="0" err="1"/>
              <a:t>Aage</a:t>
            </a:r>
            <a:r>
              <a:rPr lang="en-US" sz="1600" dirty="0"/>
              <a:t> </a:t>
            </a:r>
            <a:r>
              <a:rPr lang="en-US" sz="1600" dirty="0" err="1" smtClean="0"/>
              <a:t>Smarup</a:t>
            </a:r>
            <a:r>
              <a:rPr lang="en-US" sz="1600" dirty="0" smtClean="0"/>
              <a:t> </a:t>
            </a:r>
            <a:r>
              <a:rPr lang="en-US" sz="1600" dirty="0"/>
              <a:t>Sorensen</a:t>
            </a:r>
          </a:p>
          <a:p>
            <a:pPr marL="357188" indent="-357188">
              <a:spcBef>
                <a:spcPts val="800"/>
              </a:spcBef>
              <a:buSzPct val="100000"/>
              <a:buNone/>
            </a:pPr>
            <a:r>
              <a:rPr lang="en-US" sz="1600" dirty="0"/>
              <a:t>J. </a:t>
            </a:r>
            <a:r>
              <a:rPr lang="en-US" sz="1600" dirty="0" err="1"/>
              <a:t>Åge</a:t>
            </a:r>
            <a:r>
              <a:rPr lang="en-US" sz="1600" dirty="0"/>
              <a:t> </a:t>
            </a:r>
            <a:r>
              <a:rPr lang="en-US" sz="1600" dirty="0" err="1" smtClean="0"/>
              <a:t>Smaerup</a:t>
            </a:r>
            <a:r>
              <a:rPr lang="en-US" sz="1600" dirty="0" smtClean="0"/>
              <a:t> </a:t>
            </a:r>
            <a:r>
              <a:rPr lang="en-US" sz="1600" dirty="0" err="1"/>
              <a:t>Soerensen</a:t>
            </a:r>
            <a:endParaRPr lang="en-US" sz="1600" dirty="0"/>
          </a:p>
          <a:p>
            <a:pPr marL="357188" indent="-357188">
              <a:spcBef>
                <a:spcPts val="800"/>
              </a:spcBef>
              <a:buSzPct val="100000"/>
              <a:buNone/>
            </a:pPr>
            <a:r>
              <a:rPr lang="en-US" sz="1600" dirty="0"/>
              <a:t>J. </a:t>
            </a:r>
            <a:r>
              <a:rPr lang="en-US" sz="1600" dirty="0" err="1"/>
              <a:t>Aage</a:t>
            </a:r>
            <a:r>
              <a:rPr lang="en-US" sz="1600" dirty="0"/>
              <a:t> </a:t>
            </a:r>
            <a:r>
              <a:rPr lang="en-US" sz="1600" dirty="0" err="1" smtClean="0"/>
              <a:t>Smaerup</a:t>
            </a:r>
            <a:r>
              <a:rPr lang="en-US" sz="1600" dirty="0" smtClean="0"/>
              <a:t> </a:t>
            </a:r>
            <a:r>
              <a:rPr lang="en-US" sz="1600" dirty="0" err="1"/>
              <a:t>Soerensen</a:t>
            </a:r>
            <a:endParaRPr lang="en-US" sz="1600" dirty="0"/>
          </a:p>
          <a:p>
            <a:pPr marL="357188" indent="-357188">
              <a:spcBef>
                <a:spcPts val="800"/>
              </a:spcBef>
              <a:buSzPct val="100000"/>
              <a:buNone/>
            </a:pPr>
            <a:r>
              <a:rPr lang="en-US" sz="1600" dirty="0"/>
              <a:t>Jens </a:t>
            </a:r>
            <a:r>
              <a:rPr lang="en-US" sz="1600" dirty="0" err="1"/>
              <a:t>Åge</a:t>
            </a:r>
            <a:r>
              <a:rPr lang="en-US" sz="1600" dirty="0"/>
              <a:t> </a:t>
            </a:r>
            <a:r>
              <a:rPr lang="en-US" sz="1600" dirty="0" err="1" smtClean="0"/>
              <a:t>Smærup</a:t>
            </a:r>
            <a:r>
              <a:rPr lang="en-US" sz="1600" dirty="0" smtClean="0"/>
              <a:t> </a:t>
            </a:r>
            <a:r>
              <a:rPr lang="en-US" sz="1600" dirty="0" err="1"/>
              <a:t>Sørensen</a:t>
            </a:r>
            <a:endParaRPr lang="en-US" sz="1600" dirty="0"/>
          </a:p>
          <a:p>
            <a:pPr marL="357188" indent="-357188">
              <a:spcBef>
                <a:spcPts val="800"/>
              </a:spcBef>
              <a:buSzPct val="100000"/>
              <a:buNone/>
            </a:pPr>
            <a:r>
              <a:rPr lang="en-US" sz="1600" dirty="0"/>
              <a:t>Jens </a:t>
            </a:r>
            <a:r>
              <a:rPr lang="en-US" sz="1600" dirty="0" err="1"/>
              <a:t>Aage</a:t>
            </a:r>
            <a:r>
              <a:rPr lang="en-US" sz="1600" dirty="0"/>
              <a:t> </a:t>
            </a:r>
            <a:r>
              <a:rPr lang="en-US" sz="1600" dirty="0" err="1" smtClean="0"/>
              <a:t>Smaerup</a:t>
            </a:r>
            <a:r>
              <a:rPr lang="en-US" sz="1600" dirty="0" smtClean="0"/>
              <a:t> </a:t>
            </a:r>
            <a:r>
              <a:rPr lang="en-US" sz="1600" dirty="0" err="1"/>
              <a:t>Sørensen</a:t>
            </a:r>
            <a:endParaRPr lang="en-US" sz="1600" dirty="0"/>
          </a:p>
          <a:p>
            <a:pPr marL="357188" indent="-357188">
              <a:spcBef>
                <a:spcPts val="800"/>
              </a:spcBef>
              <a:buSzPct val="100000"/>
              <a:buNone/>
            </a:pPr>
            <a:r>
              <a:rPr lang="en-US" sz="1600" dirty="0"/>
              <a:t>Jens </a:t>
            </a:r>
            <a:r>
              <a:rPr lang="en-US" sz="1600" dirty="0" err="1"/>
              <a:t>Åge</a:t>
            </a:r>
            <a:r>
              <a:rPr lang="en-US" sz="1600" dirty="0"/>
              <a:t> </a:t>
            </a:r>
            <a:r>
              <a:rPr lang="en-US" sz="1600" dirty="0" err="1" smtClean="0"/>
              <a:t>Smarup</a:t>
            </a:r>
            <a:r>
              <a:rPr lang="en-US" sz="1600" dirty="0" smtClean="0"/>
              <a:t> </a:t>
            </a:r>
            <a:r>
              <a:rPr lang="en-US" sz="1600" dirty="0"/>
              <a:t>Sorensen</a:t>
            </a:r>
          </a:p>
          <a:p>
            <a:pPr marL="357188" indent="-357188">
              <a:spcBef>
                <a:spcPts val="800"/>
              </a:spcBef>
              <a:buSzPct val="100000"/>
              <a:buNone/>
            </a:pPr>
            <a:r>
              <a:rPr lang="en-US" sz="1600" dirty="0"/>
              <a:t>Jens </a:t>
            </a:r>
            <a:r>
              <a:rPr lang="en-US" sz="1600" dirty="0" err="1"/>
              <a:t>Aage</a:t>
            </a:r>
            <a:r>
              <a:rPr lang="en-US" sz="1600" dirty="0"/>
              <a:t> </a:t>
            </a:r>
            <a:r>
              <a:rPr lang="en-US" sz="1600" dirty="0" err="1" smtClean="0"/>
              <a:t>Smarup</a:t>
            </a:r>
            <a:r>
              <a:rPr lang="en-US" sz="1600" dirty="0" smtClean="0"/>
              <a:t> </a:t>
            </a:r>
            <a:r>
              <a:rPr lang="en-US" sz="1600" dirty="0"/>
              <a:t>Sorensen</a:t>
            </a:r>
          </a:p>
          <a:p>
            <a:pPr marL="357188" indent="-357188">
              <a:spcBef>
                <a:spcPts val="800"/>
              </a:spcBef>
              <a:buSzPct val="100000"/>
              <a:buNone/>
            </a:pPr>
            <a:r>
              <a:rPr lang="en-US" sz="1600" dirty="0"/>
              <a:t>Jens </a:t>
            </a:r>
            <a:r>
              <a:rPr lang="en-US" sz="1600" dirty="0" err="1"/>
              <a:t>Åge</a:t>
            </a:r>
            <a:r>
              <a:rPr lang="en-US" sz="1600" dirty="0"/>
              <a:t> </a:t>
            </a:r>
            <a:r>
              <a:rPr lang="en-US" sz="1600" dirty="0" err="1" smtClean="0"/>
              <a:t>Smærup</a:t>
            </a:r>
            <a:r>
              <a:rPr lang="en-US" sz="1600" dirty="0" smtClean="0"/>
              <a:t> </a:t>
            </a:r>
            <a:r>
              <a:rPr lang="en-US" sz="1600" dirty="0" err="1"/>
              <a:t>Soerensen</a:t>
            </a:r>
            <a:endParaRPr lang="en-US" sz="1600" dirty="0"/>
          </a:p>
          <a:p>
            <a:pPr marL="357188" indent="-357188">
              <a:spcBef>
                <a:spcPts val="800"/>
              </a:spcBef>
              <a:buSzPct val="100000"/>
              <a:buNone/>
            </a:pPr>
            <a:r>
              <a:rPr lang="en-US" sz="1600" dirty="0"/>
              <a:t>Jens </a:t>
            </a:r>
            <a:r>
              <a:rPr lang="en-US" sz="1600" dirty="0" err="1"/>
              <a:t>Aage</a:t>
            </a:r>
            <a:r>
              <a:rPr lang="en-US" sz="1600" dirty="0"/>
              <a:t> </a:t>
            </a:r>
            <a:r>
              <a:rPr lang="en-US" sz="1600" dirty="0" err="1" smtClean="0"/>
              <a:t>Smaerup</a:t>
            </a:r>
            <a:r>
              <a:rPr lang="en-US" sz="1600" dirty="0" smtClean="0"/>
              <a:t> </a:t>
            </a:r>
            <a:r>
              <a:rPr lang="en-US" sz="1600" dirty="0" err="1"/>
              <a:t>Soerensen</a:t>
            </a:r>
            <a:endParaRPr lang="en-US" sz="1600" dirty="0"/>
          </a:p>
        </p:txBody>
      </p:sp>
      <p:sp>
        <p:nvSpPr>
          <p:cNvPr id="10" name="TextBox 9"/>
          <p:cNvSpPr txBox="1"/>
          <p:nvPr/>
        </p:nvSpPr>
        <p:spPr>
          <a:xfrm>
            <a:off x="5949688" y="5642697"/>
            <a:ext cx="3323346" cy="646331"/>
          </a:xfrm>
          <a:prstGeom prst="rect">
            <a:avLst/>
          </a:prstGeom>
          <a:noFill/>
        </p:spPr>
        <p:txBody>
          <a:bodyPr wrap="none" rtlCol="0">
            <a:spAutoFit/>
          </a:bodyPr>
          <a:lstStyle/>
          <a:p>
            <a:r>
              <a:rPr lang="en-US" sz="1600" b="1" dirty="0" err="1" smtClean="0">
                <a:solidFill>
                  <a:schemeClr val="accent5"/>
                </a:solidFill>
              </a:rPr>
              <a:t>Og</a:t>
            </a:r>
            <a:r>
              <a:rPr lang="en-US" sz="1600" b="1" dirty="0" smtClean="0">
                <a:solidFill>
                  <a:schemeClr val="accent5"/>
                </a:solidFill>
              </a:rPr>
              <a:t> </a:t>
            </a:r>
            <a:r>
              <a:rPr lang="en-US" sz="1600" b="1" dirty="0" err="1" smtClean="0">
                <a:solidFill>
                  <a:schemeClr val="accent5"/>
                </a:solidFill>
              </a:rPr>
              <a:t>det</a:t>
            </a:r>
            <a:r>
              <a:rPr lang="en-US" sz="1600" b="1" dirty="0" smtClean="0">
                <a:solidFill>
                  <a:schemeClr val="accent5"/>
                </a:solidFill>
              </a:rPr>
              <a:t> </a:t>
            </a:r>
            <a:r>
              <a:rPr lang="en-US" sz="1600" b="1" dirty="0" err="1" smtClean="0">
                <a:solidFill>
                  <a:schemeClr val="accent5"/>
                </a:solidFill>
              </a:rPr>
              <a:t>bliver</a:t>
            </a:r>
            <a:r>
              <a:rPr lang="en-US" sz="1600" b="1" dirty="0" smtClean="0">
                <a:solidFill>
                  <a:schemeClr val="accent5"/>
                </a:solidFill>
              </a:rPr>
              <a:t> bare </a:t>
            </a:r>
            <a:r>
              <a:rPr lang="en-US" sz="1600" b="1" dirty="0" err="1" smtClean="0">
                <a:solidFill>
                  <a:schemeClr val="accent5"/>
                </a:solidFill>
              </a:rPr>
              <a:t>ved</a:t>
            </a:r>
            <a:r>
              <a:rPr lang="en-US" sz="1600" b="1" dirty="0" smtClean="0">
                <a:solidFill>
                  <a:schemeClr val="accent5"/>
                </a:solidFill>
              </a:rPr>
              <a:t> </a:t>
            </a:r>
            <a:r>
              <a:rPr lang="en-US" sz="1600" b="1" dirty="0" err="1" smtClean="0">
                <a:solidFill>
                  <a:schemeClr val="accent5"/>
                </a:solidFill>
              </a:rPr>
              <a:t>og</a:t>
            </a:r>
            <a:r>
              <a:rPr lang="en-US" sz="1600" b="1" dirty="0" smtClean="0">
                <a:solidFill>
                  <a:schemeClr val="accent5"/>
                </a:solidFill>
              </a:rPr>
              <a:t> </a:t>
            </a:r>
            <a:r>
              <a:rPr lang="en-US" sz="1600" b="1" dirty="0" err="1" smtClean="0">
                <a:solidFill>
                  <a:schemeClr val="accent5"/>
                </a:solidFill>
              </a:rPr>
              <a:t>ved</a:t>
            </a:r>
            <a:r>
              <a:rPr lang="en-US" sz="1600" b="1" dirty="0" smtClean="0">
                <a:solidFill>
                  <a:schemeClr val="accent5"/>
                </a:solidFill>
              </a:rPr>
              <a:t> …</a:t>
            </a:r>
            <a:endParaRPr lang="en-US" sz="1600" b="1" dirty="0">
              <a:solidFill>
                <a:schemeClr val="accent5"/>
              </a:solidFill>
            </a:endParaRPr>
          </a:p>
          <a:p>
            <a:endParaRPr lang="en-US" sz="2000" dirty="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3600" y="648126"/>
            <a:ext cx="8312632" cy="830997"/>
          </a:xfrm>
          <a:prstGeom prst="rect">
            <a:avLst/>
          </a:prstGeom>
          <a:noFill/>
        </p:spPr>
        <p:txBody>
          <a:bodyPr wrap="square" rtlCol="0">
            <a:spAutoFit/>
          </a:bodyPr>
          <a:lstStyle/>
          <a:p>
            <a:r>
              <a:rPr lang="en-US" sz="2800" dirty="0" err="1" smtClean="0">
                <a:solidFill>
                  <a:schemeClr val="accent5"/>
                </a:solidFill>
                <a:latin typeface="+mj-lt"/>
              </a:rPr>
              <a:t>Hvordan</a:t>
            </a:r>
            <a:r>
              <a:rPr lang="en-US" sz="2800" dirty="0" smtClean="0">
                <a:solidFill>
                  <a:schemeClr val="accent5"/>
                </a:solidFill>
                <a:latin typeface="+mj-lt"/>
              </a:rPr>
              <a:t> </a:t>
            </a:r>
            <a:r>
              <a:rPr lang="en-US" sz="2800" dirty="0" err="1" smtClean="0">
                <a:solidFill>
                  <a:schemeClr val="accent5"/>
                </a:solidFill>
                <a:latin typeface="+mj-lt"/>
              </a:rPr>
              <a:t>kan</a:t>
            </a:r>
            <a:r>
              <a:rPr lang="en-US" sz="2800" dirty="0" smtClean="0">
                <a:solidFill>
                  <a:schemeClr val="accent5"/>
                </a:solidFill>
                <a:latin typeface="+mj-lt"/>
              </a:rPr>
              <a:t> vi </a:t>
            </a:r>
            <a:r>
              <a:rPr lang="en-US" sz="2800" dirty="0" err="1" smtClean="0">
                <a:solidFill>
                  <a:schemeClr val="accent5"/>
                </a:solidFill>
                <a:latin typeface="+mj-lt"/>
              </a:rPr>
              <a:t>kende</a:t>
            </a:r>
            <a:r>
              <a:rPr lang="en-US" sz="2800" dirty="0" smtClean="0">
                <a:solidFill>
                  <a:schemeClr val="accent5"/>
                </a:solidFill>
                <a:latin typeface="+mj-lt"/>
              </a:rPr>
              <a:t> </a:t>
            </a:r>
            <a:r>
              <a:rPr lang="en-US" sz="2800" dirty="0" err="1" smtClean="0">
                <a:solidFill>
                  <a:schemeClr val="accent5"/>
                </a:solidFill>
                <a:latin typeface="+mj-lt"/>
              </a:rPr>
              <a:t>forskel</a:t>
            </a:r>
            <a:r>
              <a:rPr lang="en-US" sz="2800" dirty="0" smtClean="0">
                <a:solidFill>
                  <a:schemeClr val="accent5"/>
                </a:solidFill>
                <a:latin typeface="+mj-lt"/>
              </a:rPr>
              <a:t> </a:t>
            </a:r>
            <a:r>
              <a:rPr lang="en-US" sz="2800" dirty="0" err="1" smtClean="0">
                <a:solidFill>
                  <a:schemeClr val="accent5"/>
                </a:solidFill>
                <a:latin typeface="+mj-lt"/>
              </a:rPr>
              <a:t>på</a:t>
            </a:r>
            <a:r>
              <a:rPr lang="en-US" sz="2800" dirty="0" smtClean="0">
                <a:solidFill>
                  <a:schemeClr val="accent5"/>
                </a:solidFill>
                <a:latin typeface="+mj-lt"/>
              </a:rPr>
              <a:t> </a:t>
            </a:r>
            <a:r>
              <a:rPr lang="en-US" sz="2800" dirty="0" err="1" smtClean="0">
                <a:solidFill>
                  <a:schemeClr val="accent5"/>
                </a:solidFill>
                <a:latin typeface="+mj-lt"/>
              </a:rPr>
              <a:t>forskerne</a:t>
            </a:r>
            <a:r>
              <a:rPr lang="en-US" sz="2800" dirty="0" smtClean="0">
                <a:solidFill>
                  <a:schemeClr val="accent5"/>
                </a:solidFill>
                <a:latin typeface="+mj-lt"/>
              </a:rPr>
              <a:t>? </a:t>
            </a:r>
            <a:endParaRPr lang="en-US" sz="2800" b="1" dirty="0">
              <a:solidFill>
                <a:schemeClr val="accent5"/>
              </a:solidFill>
              <a:latin typeface="+mj-lt"/>
            </a:endParaRPr>
          </a:p>
          <a:p>
            <a:endParaRPr lang="en-US" sz="2000" dirty="0"/>
          </a:p>
        </p:txBody>
      </p:sp>
      <p:sp>
        <p:nvSpPr>
          <p:cNvPr id="12" name="TextBox 11"/>
          <p:cNvSpPr txBox="1"/>
          <p:nvPr/>
        </p:nvSpPr>
        <p:spPr>
          <a:xfrm rot="10800000" flipV="1">
            <a:off x="1194156" y="5330226"/>
            <a:ext cx="5917844" cy="461665"/>
          </a:xfrm>
          <a:prstGeom prst="rect">
            <a:avLst/>
          </a:prstGeom>
          <a:noFill/>
        </p:spPr>
        <p:txBody>
          <a:bodyPr wrap="square" rtlCol="0">
            <a:spAutoFit/>
          </a:bodyPr>
          <a:lstStyle/>
          <a:p>
            <a:r>
              <a:rPr lang="en-US" sz="1200" dirty="0"/>
              <a:t>http://</a:t>
            </a:r>
            <a:r>
              <a:rPr lang="en-US" sz="1200" dirty="0" err="1"/>
              <a:t>deepblue.lib.umich.edu</a:t>
            </a:r>
            <a:r>
              <a:rPr lang="en-US" sz="1200" dirty="0"/>
              <a:t>/</a:t>
            </a:r>
            <a:r>
              <a:rPr lang="en-US" sz="1200" dirty="0" err="1"/>
              <a:t>bitstream</a:t>
            </a:r>
            <a:r>
              <a:rPr lang="en-US" sz="1200" dirty="0"/>
              <a:t>/handle/2027.42/101738/CIDays13_ORCIDFinal.pdf?sequence</a:t>
            </a:r>
            <a:r>
              <a:rPr lang="en-US" sz="1200" dirty="0" smtClean="0"/>
              <a:t>=11</a:t>
            </a:r>
            <a:endParaRPr lang="en-US" sz="1200" dirty="0"/>
          </a:p>
        </p:txBody>
      </p:sp>
      <p:pic>
        <p:nvPicPr>
          <p:cNvPr id="2" name="Picture 1"/>
          <p:cNvPicPr>
            <a:picLocks noChangeAspect="1"/>
          </p:cNvPicPr>
          <p:nvPr/>
        </p:nvPicPr>
        <p:blipFill>
          <a:blip r:embed="rId3"/>
          <a:stretch>
            <a:fillRect/>
          </a:stretch>
        </p:blipFill>
        <p:spPr>
          <a:xfrm>
            <a:off x="1141505" y="1694330"/>
            <a:ext cx="5150139" cy="3101788"/>
          </a:xfrm>
          <a:prstGeom prst="rect">
            <a:avLst/>
          </a:prstGeom>
        </p:spPr>
      </p:pic>
    </p:spTree>
    <p:extLst>
      <p:ext uri="{BB962C8B-B14F-4D97-AF65-F5344CB8AC3E}">
        <p14:creationId xmlns:p14="http://schemas.microsoft.com/office/powerpoint/2010/main" val="2734486525"/>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23941985"/>
              </p:ext>
            </p:extLst>
          </p:nvPr>
        </p:nvGraphicFramePr>
        <p:xfrm>
          <a:off x="1055338" y="1252403"/>
          <a:ext cx="7556562" cy="5362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606175" y="431515"/>
            <a:ext cx="8406476" cy="644575"/>
          </a:xfrm>
        </p:spPr>
        <p:txBody>
          <a:bodyPr/>
          <a:lstStyle/>
          <a:p>
            <a:r>
              <a:rPr lang="en-US" sz="2400" dirty="0" err="1" smtClean="0"/>
              <a:t>Forbedret</a:t>
            </a:r>
            <a:r>
              <a:rPr lang="en-US" sz="2400" dirty="0" smtClean="0"/>
              <a:t> </a:t>
            </a:r>
            <a:r>
              <a:rPr lang="en-US" sz="2400" dirty="0" err="1" smtClean="0"/>
              <a:t>identifikation</a:t>
            </a:r>
            <a:r>
              <a:rPr lang="en-US" sz="2400" dirty="0" smtClean="0"/>
              <a:t> </a:t>
            </a:r>
            <a:r>
              <a:rPr lang="en-US" sz="2400" dirty="0" err="1" smtClean="0"/>
              <a:t>og</a:t>
            </a:r>
            <a:r>
              <a:rPr lang="en-US" sz="2400" dirty="0" smtClean="0"/>
              <a:t> </a:t>
            </a:r>
            <a:r>
              <a:rPr lang="en-US" sz="2400" dirty="0" err="1" smtClean="0"/>
              <a:t>nedsættelse</a:t>
            </a:r>
            <a:r>
              <a:rPr lang="en-US" sz="2400" dirty="0" smtClean="0"/>
              <a:t> </a:t>
            </a:r>
            <a:r>
              <a:rPr lang="en-US" sz="2400" dirty="0" err="1" smtClean="0"/>
              <a:t>af</a:t>
            </a:r>
            <a:r>
              <a:rPr lang="en-US" sz="2400" dirty="0" smtClean="0"/>
              <a:t> </a:t>
            </a:r>
            <a:r>
              <a:rPr lang="en-US" sz="2400" dirty="0" err="1" smtClean="0"/>
              <a:t>arbejdet</a:t>
            </a:r>
            <a:r>
              <a:rPr lang="en-US" sz="2400" dirty="0" smtClean="0"/>
              <a:t> med </a:t>
            </a:r>
            <a:r>
              <a:rPr lang="en-US" sz="2400" dirty="0" err="1" smtClean="0"/>
              <a:t>inddatering</a:t>
            </a:r>
            <a:endParaRPr lang="en-US" sz="2400" dirty="0"/>
          </a:p>
        </p:txBody>
      </p:sp>
    </p:spTree>
    <p:extLst>
      <p:ext uri="{BB962C8B-B14F-4D97-AF65-F5344CB8AC3E}">
        <p14:creationId xmlns:p14="http://schemas.microsoft.com/office/powerpoint/2010/main" val="2714110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899" y="235851"/>
            <a:ext cx="8293101" cy="854075"/>
          </a:xfrm>
        </p:spPr>
        <p:txBody>
          <a:bodyPr>
            <a:normAutofit/>
          </a:bodyPr>
          <a:lstStyle/>
          <a:p>
            <a:r>
              <a:rPr lang="en-US" dirty="0" err="1" smtClean="0"/>
              <a:t>Nedsættelse</a:t>
            </a:r>
            <a:r>
              <a:rPr lang="en-US" dirty="0" smtClean="0"/>
              <a:t> </a:t>
            </a:r>
            <a:r>
              <a:rPr lang="en-US" dirty="0" err="1" smtClean="0"/>
              <a:t>af</a:t>
            </a:r>
            <a:r>
              <a:rPr lang="en-US" dirty="0" smtClean="0"/>
              <a:t> </a:t>
            </a:r>
            <a:r>
              <a:rPr lang="en-US" dirty="0" err="1" smtClean="0"/>
              <a:t>tidsforbrug</a:t>
            </a:r>
            <a:r>
              <a:rPr lang="en-US" dirty="0" smtClean="0"/>
              <a:t> </a:t>
            </a:r>
            <a:r>
              <a:rPr lang="en-US" dirty="0" err="1" smtClean="0"/>
              <a:t>i.f.m</a:t>
            </a:r>
            <a:r>
              <a:rPr lang="en-US" dirty="0" smtClean="0"/>
              <a:t>. </a:t>
            </a:r>
            <a:r>
              <a:rPr lang="en-US" dirty="0" err="1" smtClean="0"/>
              <a:t>forskningsregistrering</a:t>
            </a:r>
            <a:r>
              <a:rPr lang="en-US" dirty="0" smtClean="0"/>
              <a:t> </a:t>
            </a:r>
            <a:r>
              <a:rPr lang="en-US" dirty="0" err="1" smtClean="0"/>
              <a:t>og</a:t>
            </a:r>
            <a:r>
              <a:rPr lang="en-US" dirty="0" smtClean="0"/>
              <a:t> </a:t>
            </a:r>
            <a:r>
              <a:rPr lang="en-US" dirty="0" err="1" smtClean="0"/>
              <a:t>afrapportering</a:t>
            </a:r>
            <a:endParaRPr lang="en-US" dirty="0"/>
          </a:p>
        </p:txBody>
      </p:sp>
      <p:pic>
        <p:nvPicPr>
          <p:cNvPr id="4" name="Picture 3"/>
          <p:cNvPicPr>
            <a:picLocks noChangeAspect="1"/>
          </p:cNvPicPr>
          <p:nvPr/>
        </p:nvPicPr>
        <p:blipFill>
          <a:blip r:embed="rId3"/>
          <a:stretch>
            <a:fillRect/>
          </a:stretch>
        </p:blipFill>
        <p:spPr>
          <a:xfrm>
            <a:off x="944880" y="1264006"/>
            <a:ext cx="7735944" cy="5423870"/>
          </a:xfrm>
          <a:prstGeom prst="rect">
            <a:avLst/>
          </a:prstGeom>
        </p:spPr>
      </p:pic>
    </p:spTree>
    <p:extLst>
      <p:ext uri="{BB962C8B-B14F-4D97-AF65-F5344CB8AC3E}">
        <p14:creationId xmlns:p14="http://schemas.microsoft.com/office/powerpoint/2010/main" val="517686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Distinguish yourself</a:t>
            </a:r>
            <a:endParaRPr lang="en-US" dirty="0"/>
          </a:p>
        </p:txBody>
      </p:sp>
      <p:pic>
        <p:nvPicPr>
          <p:cNvPr id="3" name="Picture 2" descr="Screen Shot 2013-06-23 at 11.41.17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 y="798534"/>
            <a:ext cx="9143675" cy="5602111"/>
          </a:xfrm>
          <a:prstGeom prst="rect">
            <a:avLst/>
          </a:prstGeom>
        </p:spPr>
      </p:pic>
    </p:spTree>
    <p:extLst>
      <p:ext uri="{BB962C8B-B14F-4D97-AF65-F5344CB8AC3E}">
        <p14:creationId xmlns:p14="http://schemas.microsoft.com/office/powerpoint/2010/main" val="715343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83100" y="469900"/>
            <a:ext cx="4660900" cy="6388100"/>
          </a:xfrm>
          <a:prstGeom prst="rect">
            <a:avLst/>
          </a:prstGeom>
        </p:spPr>
      </p:pic>
      <p:sp>
        <p:nvSpPr>
          <p:cNvPr id="2" name="Title 1"/>
          <p:cNvSpPr>
            <a:spLocks noGrp="1"/>
          </p:cNvSpPr>
          <p:nvPr>
            <p:ph type="title"/>
          </p:nvPr>
        </p:nvSpPr>
        <p:spPr>
          <a:xfrm>
            <a:off x="583556" y="1437193"/>
            <a:ext cx="5348139" cy="664028"/>
          </a:xfrm>
        </p:spPr>
        <p:txBody>
          <a:bodyPr/>
          <a:lstStyle/>
          <a:p>
            <a:r>
              <a:rPr lang="en-US" sz="4400" dirty="0" smtClean="0">
                <a:solidFill>
                  <a:srgbClr val="7EB606"/>
                </a:solidFill>
              </a:rPr>
              <a:t>ORCID</a:t>
            </a:r>
            <a:endParaRPr lang="en-US" sz="4400" dirty="0">
              <a:solidFill>
                <a:srgbClr val="7EB606"/>
              </a:solidFill>
            </a:endParaRPr>
          </a:p>
        </p:txBody>
      </p:sp>
      <p:sp>
        <p:nvSpPr>
          <p:cNvPr id="42" name="Rectangle 41"/>
          <p:cNvSpPr/>
          <p:nvPr/>
        </p:nvSpPr>
        <p:spPr>
          <a:xfrm>
            <a:off x="536092" y="2139801"/>
            <a:ext cx="6496490" cy="584776"/>
          </a:xfrm>
          <a:prstGeom prst="rect">
            <a:avLst/>
          </a:prstGeom>
        </p:spPr>
        <p:txBody>
          <a:bodyPr wrap="none">
            <a:spAutoFit/>
          </a:bodyPr>
          <a:lstStyle/>
          <a:p>
            <a:r>
              <a:rPr lang="cs-CZ" sz="3200" dirty="0">
                <a:solidFill>
                  <a:srgbClr val="7ABC32"/>
                </a:solidFill>
                <a:latin typeface="+mj-lt"/>
              </a:rPr>
              <a:t>http://</a:t>
            </a:r>
            <a:r>
              <a:rPr lang="cs-CZ" sz="3200" dirty="0" err="1">
                <a:solidFill>
                  <a:srgbClr val="7ABC32"/>
                </a:solidFill>
                <a:latin typeface="+mj-lt"/>
              </a:rPr>
              <a:t>orcid.org</a:t>
            </a:r>
            <a:r>
              <a:rPr lang="cs-CZ" sz="3200" dirty="0">
                <a:solidFill>
                  <a:srgbClr val="7ABC32"/>
                </a:solidFill>
                <a:latin typeface="+mj-lt"/>
              </a:rPr>
              <a:t>/0000-0002</a:t>
            </a:r>
            <a:r>
              <a:rPr lang="cs-CZ" sz="3200" dirty="0" smtClean="0">
                <a:solidFill>
                  <a:srgbClr val="7ABC32"/>
                </a:solidFill>
                <a:latin typeface="+mj-lt"/>
              </a:rPr>
              <a:t>-1825-0097</a:t>
            </a:r>
            <a:endParaRPr lang="en-US" sz="3200" dirty="0">
              <a:solidFill>
                <a:srgbClr val="7ABC32"/>
              </a:solidFill>
              <a:latin typeface="+mj-lt"/>
            </a:endParaRPr>
          </a:p>
        </p:txBody>
      </p:sp>
      <p:sp>
        <p:nvSpPr>
          <p:cNvPr id="3" name="Content Placeholder 2"/>
          <p:cNvSpPr>
            <a:spLocks noGrp="1"/>
          </p:cNvSpPr>
          <p:nvPr>
            <p:ph idx="1"/>
          </p:nvPr>
        </p:nvSpPr>
        <p:spPr>
          <a:xfrm>
            <a:off x="667101" y="2906889"/>
            <a:ext cx="3298121" cy="3499555"/>
          </a:xfrm>
        </p:spPr>
        <p:txBody>
          <a:bodyPr>
            <a:normAutofit/>
          </a:bodyPr>
          <a:lstStyle/>
          <a:p>
            <a:pPr marL="342900" indent="-342900">
              <a:buFont typeface="Arial"/>
              <a:buChar char="•"/>
            </a:pPr>
            <a:r>
              <a:rPr lang="en-US" dirty="0" smtClean="0">
                <a:ln>
                  <a:noFill/>
                </a:ln>
              </a:rPr>
              <a:t>16-cifret ID </a:t>
            </a:r>
            <a:r>
              <a:rPr lang="en-US" dirty="0" err="1" smtClean="0">
                <a:ln>
                  <a:noFill/>
                </a:ln>
              </a:rPr>
              <a:t>nummer</a:t>
            </a:r>
            <a:r>
              <a:rPr lang="en-US" dirty="0" smtClean="0">
                <a:ln>
                  <a:noFill/>
                </a:ln>
              </a:rPr>
              <a:t> </a:t>
            </a:r>
          </a:p>
          <a:p>
            <a:pPr marL="342900" indent="-342900">
              <a:buFont typeface="Arial"/>
              <a:buChar char="•"/>
            </a:pPr>
            <a:r>
              <a:rPr lang="en-US" dirty="0" err="1" smtClean="0">
                <a:ln>
                  <a:noFill/>
                </a:ln>
              </a:rPr>
              <a:t>Hurtigt</a:t>
            </a:r>
            <a:r>
              <a:rPr lang="en-US" dirty="0" smtClean="0">
                <a:ln>
                  <a:noFill/>
                </a:ln>
              </a:rPr>
              <a:t> </a:t>
            </a:r>
            <a:r>
              <a:rPr lang="en-US" dirty="0" err="1" smtClean="0">
                <a:ln>
                  <a:noFill/>
                </a:ln>
              </a:rPr>
              <a:t>og</a:t>
            </a:r>
            <a:r>
              <a:rPr lang="en-US" dirty="0" smtClean="0">
                <a:ln>
                  <a:noFill/>
                </a:ln>
              </a:rPr>
              <a:t> gratis—</a:t>
            </a:r>
            <a:r>
              <a:rPr lang="en-US" dirty="0" err="1" smtClean="0">
                <a:ln>
                  <a:noFill/>
                </a:ln>
              </a:rPr>
              <a:t>tager</a:t>
            </a:r>
            <a:r>
              <a:rPr lang="en-US" dirty="0" smtClean="0">
                <a:ln>
                  <a:noFill/>
                </a:ln>
              </a:rPr>
              <a:t> ca. 30 </a:t>
            </a:r>
            <a:r>
              <a:rPr lang="en-US" dirty="0" err="1" smtClean="0">
                <a:ln>
                  <a:noFill/>
                </a:ln>
              </a:rPr>
              <a:t>sekunder</a:t>
            </a:r>
            <a:endParaRPr lang="en-US" dirty="0" smtClean="0">
              <a:ln>
                <a:noFill/>
              </a:ln>
            </a:endParaRPr>
          </a:p>
          <a:p>
            <a:pPr marL="342900" indent="-342900">
              <a:buFont typeface="Arial"/>
              <a:buChar char="•"/>
            </a:pPr>
            <a:r>
              <a:rPr lang="en-US" dirty="0" err="1" smtClean="0">
                <a:ln>
                  <a:noFill/>
                </a:ln>
              </a:rPr>
              <a:t>Bliv</a:t>
            </a:r>
            <a:r>
              <a:rPr lang="en-US" dirty="0" smtClean="0">
                <a:ln>
                  <a:noFill/>
                </a:ln>
              </a:rPr>
              <a:t> </a:t>
            </a:r>
            <a:r>
              <a:rPr lang="en-US" dirty="0" err="1" smtClean="0">
                <a:ln>
                  <a:noFill/>
                </a:ln>
              </a:rPr>
              <a:t>oprettet</a:t>
            </a:r>
            <a:r>
              <a:rPr lang="en-US" dirty="0" smtClean="0">
                <a:ln>
                  <a:noFill/>
                </a:ln>
              </a:rPr>
              <a:t> nu! </a:t>
            </a:r>
            <a:r>
              <a:rPr lang="en-US" dirty="0" smtClean="0">
                <a:ln>
                  <a:noFill/>
                </a:ln>
                <a:hlinkClick r:id="rId4"/>
              </a:rPr>
              <a:t>orcid.org/</a:t>
            </a:r>
            <a:r>
              <a:rPr lang="en-US" dirty="0" smtClean="0">
                <a:ln>
                  <a:noFill/>
                </a:ln>
              </a:rPr>
              <a:t>  </a:t>
            </a:r>
            <a:endParaRPr lang="en-US" dirty="0">
              <a:ln>
                <a:noFill/>
              </a:ln>
            </a:endParaRPr>
          </a:p>
        </p:txBody>
      </p:sp>
      <p:sp>
        <p:nvSpPr>
          <p:cNvPr id="11" name="Title 1"/>
          <p:cNvSpPr txBox="1">
            <a:spLocks/>
          </p:cNvSpPr>
          <p:nvPr/>
        </p:nvSpPr>
        <p:spPr bwMode="auto">
          <a:xfrm>
            <a:off x="626782" y="311721"/>
            <a:ext cx="7445375" cy="8540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accent5"/>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a:lstStyle>
          <a:p>
            <a:r>
              <a:rPr lang="en-US" dirty="0" smtClean="0"/>
              <a:t>1. </a:t>
            </a:r>
            <a:r>
              <a:rPr lang="en-US" dirty="0" err="1" smtClean="0"/>
              <a:t>Opret</a:t>
            </a:r>
            <a:r>
              <a:rPr lang="en-US" dirty="0" smtClean="0"/>
              <a:t> et ORCID ID</a:t>
            </a:r>
            <a:endParaRPr lang="en-US" dirty="0"/>
          </a:p>
        </p:txBody>
      </p:sp>
      <p:pic>
        <p:nvPicPr>
          <p:cNvPr id="8" name="Picture 7"/>
          <p:cNvPicPr>
            <a:picLocks noChangeAspect="1"/>
          </p:cNvPicPr>
          <p:nvPr/>
        </p:nvPicPr>
        <p:blipFill>
          <a:blip r:embed="rId5"/>
          <a:stretch>
            <a:fillRect/>
          </a:stretch>
        </p:blipFill>
        <p:spPr>
          <a:xfrm>
            <a:off x="3476172" y="1371600"/>
            <a:ext cx="812800" cy="812800"/>
          </a:xfrm>
          <a:prstGeom prst="rect">
            <a:avLst/>
          </a:prstGeom>
        </p:spPr>
      </p:pic>
      <p:pic>
        <p:nvPicPr>
          <p:cNvPr id="10" name="Picture 9"/>
          <p:cNvPicPr>
            <a:picLocks noChangeAspect="1"/>
          </p:cNvPicPr>
          <p:nvPr/>
        </p:nvPicPr>
        <p:blipFill>
          <a:blip r:embed="rId5"/>
          <a:stretch>
            <a:fillRect/>
          </a:stretch>
        </p:blipFill>
        <p:spPr>
          <a:xfrm>
            <a:off x="8297902" y="141087"/>
            <a:ext cx="732972" cy="732972"/>
          </a:xfrm>
          <a:prstGeom prst="rect">
            <a:avLst/>
          </a:prstGeom>
        </p:spPr>
      </p:pic>
    </p:spTree>
    <p:extLst>
      <p:ext uri="{BB962C8B-B14F-4D97-AF65-F5344CB8AC3E}">
        <p14:creationId xmlns:p14="http://schemas.microsoft.com/office/powerpoint/2010/main" val="1738961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50900" y="251956"/>
            <a:ext cx="7445375" cy="854075"/>
          </a:xfrm>
        </p:spPr>
        <p:txBody>
          <a:bodyPr/>
          <a:lstStyle/>
          <a:p>
            <a:r>
              <a:rPr lang="en-US" dirty="0" smtClean="0"/>
              <a:t>2. </a:t>
            </a:r>
            <a:r>
              <a:rPr lang="en-US" dirty="0" err="1" smtClean="0"/>
              <a:t>Tilføj</a:t>
            </a:r>
            <a:r>
              <a:rPr lang="en-US" dirty="0" smtClean="0"/>
              <a:t> dine data: </a:t>
            </a:r>
            <a:r>
              <a:rPr lang="en-US" dirty="0" err="1" smtClean="0"/>
              <a:t>navnevariationer</a:t>
            </a:r>
            <a:endParaRPr lang="en-US" dirty="0"/>
          </a:p>
        </p:txBody>
      </p:sp>
      <p:pic>
        <p:nvPicPr>
          <p:cNvPr id="2" name="Picture 1"/>
          <p:cNvPicPr>
            <a:picLocks noChangeAspect="1"/>
          </p:cNvPicPr>
          <p:nvPr/>
        </p:nvPicPr>
        <p:blipFill>
          <a:blip r:embed="rId3"/>
          <a:stretch>
            <a:fillRect/>
          </a:stretch>
        </p:blipFill>
        <p:spPr>
          <a:xfrm>
            <a:off x="915896" y="1236366"/>
            <a:ext cx="3476811" cy="9252339"/>
          </a:xfrm>
          <a:prstGeom prst="rect">
            <a:avLst/>
          </a:prstGeom>
        </p:spPr>
      </p:pic>
      <p:sp>
        <p:nvSpPr>
          <p:cNvPr id="6" name="Rectangular Callout 5"/>
          <p:cNvSpPr/>
          <p:nvPr/>
        </p:nvSpPr>
        <p:spPr>
          <a:xfrm>
            <a:off x="5796170" y="4715219"/>
            <a:ext cx="3347830" cy="2142781"/>
          </a:xfrm>
          <a:prstGeom prst="wedgeRectCallout">
            <a:avLst>
              <a:gd name="adj1" fmla="val -159698"/>
              <a:gd name="adj2" fmla="val -5294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err="1" smtClean="0"/>
              <a:t>Tilføj</a:t>
            </a:r>
            <a:r>
              <a:rPr lang="en-US" dirty="0" smtClean="0"/>
              <a:t> </a:t>
            </a:r>
            <a:r>
              <a:rPr lang="en-US" dirty="0" err="1" smtClean="0"/>
              <a:t>variationer</a:t>
            </a:r>
            <a:r>
              <a:rPr lang="en-US" dirty="0" smtClean="0"/>
              <a:t> </a:t>
            </a:r>
            <a:r>
              <a:rPr lang="en-US" dirty="0" err="1" smtClean="0"/>
              <a:t>af</a:t>
            </a:r>
            <a:r>
              <a:rPr lang="en-US" dirty="0" smtClean="0"/>
              <a:t> </a:t>
            </a:r>
            <a:r>
              <a:rPr lang="en-US" dirty="0" err="1" smtClean="0"/>
              <a:t>dit</a:t>
            </a:r>
            <a:r>
              <a:rPr lang="en-US" dirty="0" smtClean="0"/>
              <a:t> </a:t>
            </a:r>
            <a:r>
              <a:rPr lang="en-US" dirty="0" err="1" smtClean="0"/>
              <a:t>navn</a:t>
            </a:r>
            <a:r>
              <a:rPr lang="en-US" dirty="0" smtClean="0"/>
              <a:t> </a:t>
            </a:r>
            <a:r>
              <a:rPr lang="en-US" u="sng" dirty="0" err="1" smtClean="0"/>
              <a:t>før</a:t>
            </a:r>
            <a:r>
              <a:rPr lang="en-US" u="sng" dirty="0" smtClean="0"/>
              <a:t> </a:t>
            </a:r>
            <a:r>
              <a:rPr lang="en-US" dirty="0" smtClean="0"/>
              <a:t>du linker </a:t>
            </a:r>
            <a:r>
              <a:rPr lang="en-US" dirty="0" err="1" smtClean="0"/>
              <a:t>til</a:t>
            </a:r>
            <a:r>
              <a:rPr lang="en-US" dirty="0" smtClean="0"/>
              <a:t> dine </a:t>
            </a:r>
            <a:r>
              <a:rPr lang="en-US" dirty="0" err="1" smtClean="0"/>
              <a:t>værker</a:t>
            </a:r>
            <a:r>
              <a:rPr lang="en-US" dirty="0" smtClean="0"/>
              <a:t>.  </a:t>
            </a:r>
            <a:r>
              <a:rPr lang="en-US" dirty="0" err="1" smtClean="0"/>
              <a:t>Herved</a:t>
            </a:r>
            <a:r>
              <a:rPr lang="en-US" dirty="0" smtClean="0"/>
              <a:t> </a:t>
            </a:r>
            <a:r>
              <a:rPr lang="en-US" dirty="0" err="1" smtClean="0"/>
              <a:t>sikrer</a:t>
            </a:r>
            <a:r>
              <a:rPr lang="en-US" dirty="0" smtClean="0"/>
              <a:t> du, at du finder </a:t>
            </a:r>
            <a:r>
              <a:rPr lang="en-US" dirty="0" err="1" smtClean="0"/>
              <a:t>alle</a:t>
            </a:r>
            <a:r>
              <a:rPr lang="en-US" dirty="0" smtClean="0"/>
              <a:t> DINE </a:t>
            </a:r>
            <a:r>
              <a:rPr lang="en-US" dirty="0" err="1" smtClean="0"/>
              <a:t>værker</a:t>
            </a:r>
            <a:r>
              <a:rPr lang="en-US" dirty="0" smtClean="0"/>
              <a:t>. Der </a:t>
            </a:r>
            <a:r>
              <a:rPr lang="en-US" dirty="0" err="1" smtClean="0"/>
              <a:t>er</a:t>
            </a:r>
            <a:r>
              <a:rPr lang="en-US" dirty="0" smtClean="0"/>
              <a:t> </a:t>
            </a:r>
            <a:r>
              <a:rPr lang="en-US" dirty="0" err="1" smtClean="0"/>
              <a:t>ingen</a:t>
            </a:r>
            <a:r>
              <a:rPr lang="en-US" dirty="0" smtClean="0"/>
              <a:t> </a:t>
            </a:r>
            <a:r>
              <a:rPr lang="en-US" dirty="0" err="1" smtClean="0"/>
              <a:t>begrænsninger</a:t>
            </a:r>
            <a:r>
              <a:rPr lang="en-US" dirty="0" smtClean="0"/>
              <a:t> </a:t>
            </a:r>
            <a:r>
              <a:rPr lang="en-US" dirty="0" err="1" smtClean="0"/>
              <a:t>i</a:t>
            </a:r>
            <a:r>
              <a:rPr lang="en-US" dirty="0" smtClean="0"/>
              <a:t> </a:t>
            </a:r>
            <a:r>
              <a:rPr lang="en-US" dirty="0" err="1" smtClean="0"/>
              <a:t>anvendelse</a:t>
            </a:r>
            <a:r>
              <a:rPr lang="en-US" dirty="0" smtClean="0"/>
              <a:t> </a:t>
            </a:r>
            <a:r>
              <a:rPr lang="en-US" dirty="0" err="1" smtClean="0"/>
              <a:t>af</a:t>
            </a:r>
            <a:r>
              <a:rPr lang="en-US" dirty="0" smtClean="0"/>
              <a:t> </a:t>
            </a:r>
            <a:r>
              <a:rPr lang="en-US" dirty="0" err="1" smtClean="0"/>
              <a:t>tegn</a:t>
            </a:r>
            <a:r>
              <a:rPr lang="en-US" dirty="0" smtClean="0"/>
              <a:t>.</a:t>
            </a:r>
            <a:endParaRPr lang="en-US" dirty="0"/>
          </a:p>
        </p:txBody>
      </p:sp>
    </p:spTree>
    <p:extLst>
      <p:ext uri="{BB962C8B-B14F-4D97-AF65-F5344CB8AC3E}">
        <p14:creationId xmlns:p14="http://schemas.microsoft.com/office/powerpoint/2010/main" val="2535970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50900" y="251956"/>
            <a:ext cx="7445375" cy="854075"/>
          </a:xfrm>
        </p:spPr>
        <p:txBody>
          <a:bodyPr/>
          <a:lstStyle/>
          <a:p>
            <a:r>
              <a:rPr lang="en-US" dirty="0" smtClean="0"/>
              <a:t>2. </a:t>
            </a:r>
            <a:r>
              <a:rPr lang="en-US" dirty="0" err="1" smtClean="0"/>
              <a:t>Tilføj</a:t>
            </a:r>
            <a:r>
              <a:rPr lang="en-US" dirty="0" smtClean="0"/>
              <a:t> dine data: email </a:t>
            </a:r>
            <a:r>
              <a:rPr lang="en-US" dirty="0" err="1" smtClean="0"/>
              <a:t>adresse</a:t>
            </a:r>
            <a:endParaRPr lang="en-US" dirty="0"/>
          </a:p>
        </p:txBody>
      </p:sp>
      <p:pic>
        <p:nvPicPr>
          <p:cNvPr id="2" name="Picture 1"/>
          <p:cNvPicPr>
            <a:picLocks noChangeAspect="1"/>
          </p:cNvPicPr>
          <p:nvPr/>
        </p:nvPicPr>
        <p:blipFill>
          <a:blip r:embed="rId3"/>
          <a:stretch>
            <a:fillRect/>
          </a:stretch>
        </p:blipFill>
        <p:spPr>
          <a:xfrm>
            <a:off x="0" y="1879600"/>
            <a:ext cx="9144000" cy="3084723"/>
          </a:xfrm>
          <a:prstGeom prst="rect">
            <a:avLst/>
          </a:prstGeom>
        </p:spPr>
      </p:pic>
    </p:spTree>
    <p:extLst>
      <p:ext uri="{BB962C8B-B14F-4D97-AF65-F5344CB8AC3E}">
        <p14:creationId xmlns:p14="http://schemas.microsoft.com/office/powerpoint/2010/main" val="4262386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20" y="215684"/>
            <a:ext cx="7445375" cy="854075"/>
          </a:xfrm>
        </p:spPr>
        <p:txBody>
          <a:bodyPr/>
          <a:lstStyle/>
          <a:p>
            <a:r>
              <a:rPr lang="en-US" dirty="0" err="1" smtClean="0"/>
              <a:t>Problemet</a:t>
            </a:r>
            <a:endParaRPr lang="en-US" dirty="0"/>
          </a:p>
        </p:txBody>
      </p:sp>
      <p:sp>
        <p:nvSpPr>
          <p:cNvPr id="3" name="Content Placeholder 2"/>
          <p:cNvSpPr>
            <a:spLocks noGrp="1"/>
          </p:cNvSpPr>
          <p:nvPr>
            <p:ph idx="1"/>
          </p:nvPr>
        </p:nvSpPr>
        <p:spPr>
          <a:xfrm>
            <a:off x="820420" y="1740146"/>
            <a:ext cx="7445375" cy="3732356"/>
          </a:xfrm>
        </p:spPr>
        <p:txBody>
          <a:bodyPr>
            <a:normAutofit fontScale="92500" lnSpcReduction="20000"/>
          </a:bodyPr>
          <a:lstStyle/>
          <a:p>
            <a:r>
              <a:rPr lang="en-US" sz="2600" dirty="0" err="1" smtClean="0">
                <a:ln>
                  <a:noFill/>
                </a:ln>
              </a:rPr>
              <a:t>Forskningsmiljøerne</a:t>
            </a:r>
            <a:r>
              <a:rPr lang="en-US" sz="2600" dirty="0" smtClean="0">
                <a:ln>
                  <a:noFill/>
                </a:ln>
              </a:rPr>
              <a:t> </a:t>
            </a:r>
            <a:r>
              <a:rPr lang="en-US" sz="2600" dirty="0" err="1" smtClean="0">
                <a:ln>
                  <a:noFill/>
                </a:ln>
              </a:rPr>
              <a:t>har</a:t>
            </a:r>
            <a:r>
              <a:rPr lang="en-US" sz="2600" dirty="0" smtClean="0">
                <a:ln>
                  <a:noFill/>
                </a:ln>
              </a:rPr>
              <a:t> </a:t>
            </a:r>
            <a:r>
              <a:rPr lang="en-US" sz="2600" dirty="0" err="1" smtClean="0">
                <a:ln>
                  <a:noFill/>
                </a:ln>
              </a:rPr>
              <a:t>ikke</a:t>
            </a:r>
            <a:r>
              <a:rPr lang="en-US" sz="2600" dirty="0" smtClean="0">
                <a:ln>
                  <a:noFill/>
                </a:ln>
              </a:rPr>
              <a:t> </a:t>
            </a:r>
            <a:r>
              <a:rPr lang="en-US" sz="2600" dirty="0" err="1" smtClean="0">
                <a:ln>
                  <a:noFill/>
                </a:ln>
              </a:rPr>
              <a:t>evnet</a:t>
            </a:r>
            <a:r>
              <a:rPr lang="en-US" sz="2600" dirty="0" smtClean="0">
                <a:ln>
                  <a:noFill/>
                </a:ln>
              </a:rPr>
              <a:t> at </a:t>
            </a:r>
            <a:r>
              <a:rPr lang="en-US" sz="2600" dirty="0" err="1" smtClean="0">
                <a:ln>
                  <a:noFill/>
                </a:ln>
              </a:rPr>
              <a:t>kæde</a:t>
            </a:r>
            <a:r>
              <a:rPr lang="en-US" sz="2600" dirty="0" smtClean="0">
                <a:ln>
                  <a:noFill/>
                </a:ln>
              </a:rPr>
              <a:t> </a:t>
            </a:r>
            <a:r>
              <a:rPr lang="en-US" sz="2600" dirty="0" err="1" smtClean="0">
                <a:ln>
                  <a:noFill/>
                </a:ln>
              </a:rPr>
              <a:t>forskerne</a:t>
            </a:r>
            <a:r>
              <a:rPr lang="en-US" sz="2600" dirty="0" smtClean="0">
                <a:ln>
                  <a:noFill/>
                </a:ln>
              </a:rPr>
              <a:t> </a:t>
            </a:r>
            <a:r>
              <a:rPr lang="en-US" sz="2600" dirty="0" err="1" smtClean="0">
                <a:ln>
                  <a:noFill/>
                </a:ln>
              </a:rPr>
              <a:t>sammen</a:t>
            </a:r>
            <a:r>
              <a:rPr lang="en-US" sz="2600" dirty="0" smtClean="0">
                <a:ln>
                  <a:noFill/>
                </a:ln>
              </a:rPr>
              <a:t> med </a:t>
            </a:r>
            <a:r>
              <a:rPr lang="en-US" sz="2600" dirty="0" err="1" smtClean="0">
                <a:ln>
                  <a:noFill/>
                </a:ln>
              </a:rPr>
              <a:t>deres</a:t>
            </a:r>
            <a:r>
              <a:rPr lang="en-US" sz="2600" dirty="0" smtClean="0">
                <a:ln>
                  <a:noFill/>
                </a:ln>
              </a:rPr>
              <a:t> </a:t>
            </a:r>
            <a:r>
              <a:rPr lang="en-US" sz="2600" dirty="0" err="1" smtClean="0">
                <a:ln>
                  <a:noFill/>
                </a:ln>
              </a:rPr>
              <a:t>forskningsaktiviteter</a:t>
            </a:r>
            <a:r>
              <a:rPr lang="en-US" sz="2600" dirty="0" smtClean="0">
                <a:ln>
                  <a:noFill/>
                </a:ln>
              </a:rPr>
              <a:t>. </a:t>
            </a:r>
            <a:r>
              <a:rPr lang="en-US" sz="2600" dirty="0" err="1" smtClean="0">
                <a:ln>
                  <a:noFill/>
                </a:ln>
              </a:rPr>
              <a:t>Som</a:t>
            </a:r>
            <a:r>
              <a:rPr lang="en-US" sz="2600" dirty="0" smtClean="0">
                <a:ln>
                  <a:noFill/>
                </a:ln>
              </a:rPr>
              <a:t> </a:t>
            </a:r>
            <a:r>
              <a:rPr lang="en-US" sz="2600" dirty="0" err="1" smtClean="0">
                <a:ln>
                  <a:noFill/>
                </a:ln>
              </a:rPr>
              <a:t>forsker</a:t>
            </a:r>
            <a:r>
              <a:rPr lang="en-US" sz="2600" dirty="0" smtClean="0">
                <a:ln>
                  <a:noFill/>
                </a:ln>
              </a:rPr>
              <a:t> </a:t>
            </a:r>
            <a:r>
              <a:rPr lang="en-US" sz="2600" dirty="0" err="1" smtClean="0">
                <a:ln>
                  <a:noFill/>
                </a:ln>
              </a:rPr>
              <a:t>vil</a:t>
            </a:r>
            <a:r>
              <a:rPr lang="en-US" sz="2600" dirty="0" smtClean="0">
                <a:ln>
                  <a:noFill/>
                </a:ln>
              </a:rPr>
              <a:t> du </a:t>
            </a:r>
            <a:r>
              <a:rPr lang="en-US" sz="2600" dirty="0" err="1" smtClean="0">
                <a:ln>
                  <a:noFill/>
                </a:ln>
              </a:rPr>
              <a:t>gerne</a:t>
            </a:r>
            <a:endParaRPr lang="en-US" sz="2600" dirty="0" smtClean="0">
              <a:ln>
                <a:noFill/>
              </a:ln>
            </a:endParaRPr>
          </a:p>
          <a:p>
            <a:pPr lvl="1">
              <a:buClr>
                <a:schemeClr val="tx1"/>
              </a:buClr>
              <a:buFont typeface="Wingdings" charset="2"/>
              <a:buChar char="ü"/>
            </a:pPr>
            <a:r>
              <a:rPr lang="en-US" sz="2600" b="1" dirty="0" err="1">
                <a:ln>
                  <a:noFill/>
                </a:ln>
                <a:solidFill>
                  <a:srgbClr val="37769A"/>
                </a:solidFill>
                <a:ea typeface="+mn-ea"/>
                <a:cs typeface="+mn-cs"/>
              </a:rPr>
              <a:t>s</a:t>
            </a:r>
            <a:r>
              <a:rPr lang="en-US" sz="2600" b="1" dirty="0" err="1" smtClean="0">
                <a:ln>
                  <a:noFill/>
                </a:ln>
                <a:solidFill>
                  <a:srgbClr val="37769A"/>
                </a:solidFill>
                <a:ea typeface="+mn-ea"/>
                <a:cs typeface="+mn-cs"/>
              </a:rPr>
              <a:t>ikre</a:t>
            </a:r>
            <a:r>
              <a:rPr lang="en-US" sz="2600" b="1" dirty="0" smtClean="0">
                <a:ln>
                  <a:noFill/>
                </a:ln>
                <a:solidFill>
                  <a:srgbClr val="37769A"/>
                </a:solidFill>
                <a:ea typeface="+mn-ea"/>
                <a:cs typeface="+mn-cs"/>
              </a:rPr>
              <a:t> at </a:t>
            </a:r>
            <a:r>
              <a:rPr lang="en-US" sz="2600" b="1" dirty="0" err="1" smtClean="0">
                <a:ln>
                  <a:noFill/>
                </a:ln>
                <a:solidFill>
                  <a:srgbClr val="37769A"/>
                </a:solidFill>
                <a:ea typeface="+mn-ea"/>
                <a:cs typeface="+mn-cs"/>
              </a:rPr>
              <a:t>dit</a:t>
            </a:r>
            <a:r>
              <a:rPr lang="en-US" sz="2600" b="1" dirty="0" smtClean="0">
                <a:ln>
                  <a:noFill/>
                </a:ln>
                <a:solidFill>
                  <a:srgbClr val="37769A"/>
                </a:solidFill>
                <a:ea typeface="+mn-ea"/>
                <a:cs typeface="+mn-cs"/>
              </a:rPr>
              <a:t> </a:t>
            </a:r>
            <a:r>
              <a:rPr lang="en-US" sz="2600" b="1" dirty="0" err="1" smtClean="0">
                <a:ln>
                  <a:noFill/>
                </a:ln>
                <a:solidFill>
                  <a:srgbClr val="37769A"/>
                </a:solidFill>
                <a:ea typeface="+mn-ea"/>
                <a:cs typeface="+mn-cs"/>
              </a:rPr>
              <a:t>arbejde</a:t>
            </a:r>
            <a:r>
              <a:rPr lang="en-US" sz="2600" b="1" dirty="0" smtClean="0">
                <a:ln>
                  <a:noFill/>
                </a:ln>
                <a:solidFill>
                  <a:srgbClr val="37769A"/>
                </a:solidFill>
                <a:ea typeface="+mn-ea"/>
                <a:cs typeface="+mn-cs"/>
              </a:rPr>
              <a:t> </a:t>
            </a:r>
            <a:r>
              <a:rPr lang="en-US" sz="2600" b="1" dirty="0" err="1" smtClean="0">
                <a:ln>
                  <a:noFill/>
                </a:ln>
                <a:solidFill>
                  <a:srgbClr val="37769A"/>
                </a:solidFill>
                <a:ea typeface="+mn-ea"/>
                <a:cs typeface="+mn-cs"/>
              </a:rPr>
              <a:t>er</a:t>
            </a:r>
            <a:r>
              <a:rPr lang="en-US" sz="2600" b="1" dirty="0" smtClean="0">
                <a:ln>
                  <a:noFill/>
                </a:ln>
                <a:solidFill>
                  <a:srgbClr val="37769A"/>
                </a:solidFill>
                <a:ea typeface="+mn-ea"/>
                <a:cs typeface="+mn-cs"/>
              </a:rPr>
              <a:t> </a:t>
            </a:r>
            <a:r>
              <a:rPr lang="en-US" sz="2600" b="1" dirty="0" err="1" smtClean="0">
                <a:ln>
                  <a:noFill/>
                </a:ln>
                <a:solidFill>
                  <a:srgbClr val="37769A"/>
                </a:solidFill>
                <a:ea typeface="+mn-ea"/>
                <a:cs typeface="+mn-cs"/>
              </a:rPr>
              <a:t>synligt</a:t>
            </a:r>
            <a:r>
              <a:rPr lang="en-US" sz="2600" b="1" dirty="0" smtClean="0">
                <a:ln>
                  <a:noFill/>
                </a:ln>
                <a:solidFill>
                  <a:srgbClr val="37769A"/>
                </a:solidFill>
                <a:ea typeface="+mn-ea"/>
                <a:cs typeface="+mn-cs"/>
              </a:rPr>
              <a:t> </a:t>
            </a:r>
            <a:r>
              <a:rPr lang="en-US" sz="2600" dirty="0" err="1" smtClean="0">
                <a:ln>
                  <a:noFill/>
                </a:ln>
                <a:ea typeface="+mn-ea"/>
                <a:cs typeface="+mn-cs"/>
              </a:rPr>
              <a:t>og</a:t>
            </a:r>
            <a:r>
              <a:rPr lang="en-US" sz="2600" dirty="0" smtClean="0">
                <a:ln>
                  <a:noFill/>
                </a:ln>
                <a:ea typeface="+mn-ea"/>
                <a:cs typeface="+mn-cs"/>
              </a:rPr>
              <a:t> </a:t>
            </a:r>
            <a:r>
              <a:rPr lang="en-US" sz="2600" b="1" dirty="0" err="1" smtClean="0">
                <a:ln>
                  <a:noFill/>
                </a:ln>
                <a:solidFill>
                  <a:srgbClr val="37769A"/>
                </a:solidFill>
                <a:ea typeface="+mn-ea"/>
                <a:cs typeface="+mn-cs"/>
              </a:rPr>
              <a:t>knyttet</a:t>
            </a:r>
            <a:r>
              <a:rPr lang="en-US" sz="2600" b="1" dirty="0" smtClean="0">
                <a:ln>
                  <a:noFill/>
                </a:ln>
                <a:solidFill>
                  <a:srgbClr val="37769A"/>
                </a:solidFill>
                <a:ea typeface="+mn-ea"/>
                <a:cs typeface="+mn-cs"/>
              </a:rPr>
              <a:t> </a:t>
            </a:r>
            <a:r>
              <a:rPr lang="en-US" sz="2600" b="1" dirty="0" err="1" smtClean="0">
                <a:ln>
                  <a:noFill/>
                </a:ln>
                <a:solidFill>
                  <a:srgbClr val="37769A"/>
                </a:solidFill>
                <a:ea typeface="+mn-ea"/>
                <a:cs typeface="+mn-cs"/>
              </a:rPr>
              <a:t>til</a:t>
            </a:r>
            <a:r>
              <a:rPr lang="en-US" sz="2600" b="1" dirty="0" smtClean="0">
                <a:ln>
                  <a:noFill/>
                </a:ln>
                <a:solidFill>
                  <a:srgbClr val="37769A"/>
                </a:solidFill>
                <a:ea typeface="+mn-ea"/>
                <a:cs typeface="+mn-cs"/>
              </a:rPr>
              <a:t> dig</a:t>
            </a:r>
            <a:r>
              <a:rPr lang="en-US" sz="2600" dirty="0" smtClean="0">
                <a:ln>
                  <a:noFill/>
                </a:ln>
                <a:ea typeface="+mn-ea"/>
                <a:cs typeface="+mn-cs"/>
              </a:rPr>
              <a:t> </a:t>
            </a:r>
            <a:r>
              <a:rPr lang="en-US" sz="2600" dirty="0" err="1" smtClean="0">
                <a:ln>
                  <a:noFill/>
                </a:ln>
                <a:ea typeface="+mn-ea"/>
                <a:cs typeface="+mn-cs"/>
              </a:rPr>
              <a:t>gennem</a:t>
            </a:r>
            <a:r>
              <a:rPr lang="en-US" sz="2600" dirty="0" smtClean="0">
                <a:ln>
                  <a:noFill/>
                </a:ln>
                <a:ea typeface="+mn-ea"/>
                <a:cs typeface="+mn-cs"/>
              </a:rPr>
              <a:t> hele din </a:t>
            </a:r>
            <a:r>
              <a:rPr lang="en-US" sz="2600" dirty="0" err="1" smtClean="0">
                <a:ln>
                  <a:noFill/>
                </a:ln>
                <a:ea typeface="+mn-ea"/>
                <a:cs typeface="+mn-cs"/>
              </a:rPr>
              <a:t>karriere</a:t>
            </a:r>
            <a:r>
              <a:rPr lang="en-US" sz="2600" dirty="0" smtClean="0">
                <a:ln>
                  <a:noFill/>
                </a:ln>
                <a:ea typeface="+mn-ea"/>
                <a:cs typeface="+mn-cs"/>
              </a:rPr>
              <a:t>;</a:t>
            </a:r>
          </a:p>
          <a:p>
            <a:pPr lvl="1">
              <a:buClr>
                <a:schemeClr val="tx1"/>
              </a:buClr>
              <a:buFont typeface="Wingdings" charset="2"/>
              <a:buChar char="ü"/>
            </a:pPr>
            <a:r>
              <a:rPr lang="en-US" sz="2600" b="1" dirty="0" err="1" smtClean="0">
                <a:ln>
                  <a:noFill/>
                </a:ln>
                <a:solidFill>
                  <a:srgbClr val="37769A"/>
                </a:solidFill>
                <a:ea typeface="+mn-ea"/>
                <a:cs typeface="+mn-cs"/>
              </a:rPr>
              <a:t>minimere</a:t>
            </a:r>
            <a:r>
              <a:rPr lang="en-US" sz="2600" b="1" dirty="0" smtClean="0">
                <a:ln>
                  <a:noFill/>
                </a:ln>
                <a:solidFill>
                  <a:srgbClr val="37769A"/>
                </a:solidFill>
                <a:ea typeface="+mn-ea"/>
                <a:cs typeface="+mn-cs"/>
              </a:rPr>
              <a:t> den </a:t>
            </a:r>
            <a:r>
              <a:rPr lang="en-US" sz="2600" b="1" dirty="0" err="1" smtClean="0">
                <a:ln>
                  <a:noFill/>
                </a:ln>
                <a:solidFill>
                  <a:srgbClr val="37769A"/>
                </a:solidFill>
                <a:ea typeface="+mn-ea"/>
                <a:cs typeface="+mn-cs"/>
              </a:rPr>
              <a:t>tid</a:t>
            </a:r>
            <a:r>
              <a:rPr lang="en-US" sz="2600" b="1" dirty="0" smtClean="0">
                <a:ln>
                  <a:noFill/>
                </a:ln>
                <a:solidFill>
                  <a:srgbClr val="37769A"/>
                </a:solidFill>
                <a:ea typeface="+mn-ea"/>
                <a:cs typeface="+mn-cs"/>
              </a:rPr>
              <a:t> </a:t>
            </a:r>
            <a:r>
              <a:rPr lang="en-US" sz="2600" dirty="0" smtClean="0">
                <a:ln>
                  <a:noFill/>
                </a:ln>
                <a:ea typeface="+mn-ea"/>
                <a:cs typeface="+mn-cs"/>
              </a:rPr>
              <a:t>du </a:t>
            </a:r>
            <a:r>
              <a:rPr lang="en-US" sz="2600" dirty="0" err="1" smtClean="0">
                <a:ln>
                  <a:noFill/>
                </a:ln>
                <a:ea typeface="+mn-ea"/>
                <a:cs typeface="+mn-cs"/>
              </a:rPr>
              <a:t>bruger</a:t>
            </a:r>
            <a:r>
              <a:rPr lang="en-US" sz="2600" dirty="0" smtClean="0">
                <a:ln>
                  <a:noFill/>
                </a:ln>
                <a:ea typeface="+mn-ea"/>
                <a:cs typeface="+mn-cs"/>
              </a:rPr>
              <a:t> </a:t>
            </a:r>
            <a:r>
              <a:rPr lang="en-US" sz="2600" dirty="0" err="1" smtClean="0">
                <a:ln>
                  <a:noFill/>
                </a:ln>
                <a:ea typeface="+mn-ea"/>
                <a:cs typeface="+mn-cs"/>
              </a:rPr>
              <a:t>på</a:t>
            </a:r>
            <a:r>
              <a:rPr lang="en-US" sz="2600" dirty="0" smtClean="0">
                <a:ln>
                  <a:noFill/>
                </a:ln>
                <a:ea typeface="+mn-ea"/>
                <a:cs typeface="+mn-cs"/>
              </a:rPr>
              <a:t> at </a:t>
            </a:r>
            <a:r>
              <a:rPr lang="en-US" sz="2600" dirty="0" err="1" smtClean="0">
                <a:ln>
                  <a:noFill/>
                </a:ln>
                <a:ea typeface="+mn-ea"/>
                <a:cs typeface="+mn-cs"/>
              </a:rPr>
              <a:t>indtaste</a:t>
            </a:r>
            <a:r>
              <a:rPr lang="en-US" sz="2600" dirty="0" smtClean="0">
                <a:ln>
                  <a:noFill/>
                </a:ln>
                <a:ea typeface="+mn-ea"/>
                <a:cs typeface="+mn-cs"/>
              </a:rPr>
              <a:t> de </a:t>
            </a:r>
            <a:r>
              <a:rPr lang="en-US" sz="2600" dirty="0" err="1" smtClean="0">
                <a:ln>
                  <a:noFill/>
                </a:ln>
                <a:ea typeface="+mn-ea"/>
                <a:cs typeface="+mn-cs"/>
              </a:rPr>
              <a:t>samme</a:t>
            </a:r>
            <a:r>
              <a:rPr lang="en-US" sz="2600" dirty="0" smtClean="0">
                <a:ln>
                  <a:noFill/>
                </a:ln>
                <a:ea typeface="+mn-ea"/>
                <a:cs typeface="+mn-cs"/>
              </a:rPr>
              <a:t> data online; </a:t>
            </a:r>
            <a:r>
              <a:rPr lang="en-US" sz="2600" dirty="0" err="1" smtClean="0">
                <a:ln>
                  <a:noFill/>
                </a:ln>
                <a:ea typeface="+mn-ea"/>
                <a:cs typeface="+mn-cs"/>
              </a:rPr>
              <a:t>og</a:t>
            </a:r>
            <a:endParaRPr lang="en-US" sz="2600" dirty="0">
              <a:ln>
                <a:noFill/>
              </a:ln>
              <a:ea typeface="+mn-ea"/>
              <a:cs typeface="+mn-cs"/>
            </a:endParaRPr>
          </a:p>
          <a:p>
            <a:pPr lvl="1">
              <a:buClr>
                <a:schemeClr val="tx1"/>
              </a:buClr>
              <a:buFont typeface="Wingdings" charset="2"/>
              <a:buChar char="ü"/>
            </a:pPr>
            <a:r>
              <a:rPr lang="en-US" sz="2600" b="1" dirty="0" err="1" smtClean="0">
                <a:ln>
                  <a:noFill/>
                </a:ln>
                <a:solidFill>
                  <a:srgbClr val="37769A"/>
                </a:solidFill>
                <a:ea typeface="+mn-ea"/>
                <a:cs typeface="+mn-cs"/>
              </a:rPr>
              <a:t>fjerne</a:t>
            </a:r>
            <a:r>
              <a:rPr lang="en-US" sz="2600" b="1" dirty="0" smtClean="0">
                <a:ln>
                  <a:noFill/>
                </a:ln>
                <a:solidFill>
                  <a:srgbClr val="37769A"/>
                </a:solidFill>
                <a:ea typeface="+mn-ea"/>
                <a:cs typeface="+mn-cs"/>
              </a:rPr>
              <a:t> al </a:t>
            </a:r>
            <a:r>
              <a:rPr lang="en-US" sz="2600" b="1" dirty="0" err="1" smtClean="0">
                <a:ln>
                  <a:noFill/>
                </a:ln>
                <a:solidFill>
                  <a:srgbClr val="37769A"/>
                </a:solidFill>
                <a:ea typeface="+mn-ea"/>
                <a:cs typeface="+mn-cs"/>
              </a:rPr>
              <a:t>tvivl</a:t>
            </a:r>
            <a:r>
              <a:rPr lang="en-US" sz="2600" b="1" dirty="0" smtClean="0">
                <a:ln>
                  <a:noFill/>
                </a:ln>
                <a:solidFill>
                  <a:srgbClr val="37769A"/>
                </a:solidFill>
                <a:ea typeface="+mn-ea"/>
                <a:cs typeface="+mn-cs"/>
              </a:rPr>
              <a:t> med </a:t>
            </a:r>
            <a:r>
              <a:rPr lang="en-US" sz="2600" b="1" dirty="0" err="1" smtClean="0">
                <a:ln>
                  <a:noFill/>
                </a:ln>
                <a:solidFill>
                  <a:srgbClr val="37769A"/>
                </a:solidFill>
                <a:ea typeface="+mn-ea"/>
                <a:cs typeface="+mn-cs"/>
              </a:rPr>
              <a:t>hensyn</a:t>
            </a:r>
            <a:r>
              <a:rPr lang="en-US" sz="2600" b="1" dirty="0" smtClean="0">
                <a:ln>
                  <a:noFill/>
                </a:ln>
                <a:solidFill>
                  <a:srgbClr val="37769A"/>
                </a:solidFill>
                <a:ea typeface="+mn-ea"/>
                <a:cs typeface="+mn-cs"/>
              </a:rPr>
              <a:t> </a:t>
            </a:r>
            <a:r>
              <a:rPr lang="en-US" sz="2600" b="1" dirty="0" err="1" smtClean="0">
                <a:ln>
                  <a:noFill/>
                </a:ln>
                <a:solidFill>
                  <a:srgbClr val="37769A"/>
                </a:solidFill>
                <a:ea typeface="+mn-ea"/>
                <a:cs typeface="+mn-cs"/>
              </a:rPr>
              <a:t>til</a:t>
            </a:r>
            <a:r>
              <a:rPr lang="en-US" sz="2600" b="1" dirty="0" smtClean="0">
                <a:ln>
                  <a:noFill/>
                </a:ln>
                <a:solidFill>
                  <a:srgbClr val="37769A"/>
                </a:solidFill>
                <a:ea typeface="+mn-ea"/>
                <a:cs typeface="+mn-cs"/>
              </a:rPr>
              <a:t> </a:t>
            </a:r>
            <a:r>
              <a:rPr lang="en-US" sz="2600" b="1" dirty="0" err="1" smtClean="0">
                <a:ln>
                  <a:noFill/>
                </a:ln>
                <a:solidFill>
                  <a:srgbClr val="37769A"/>
                </a:solidFill>
                <a:ea typeface="+mn-ea"/>
                <a:cs typeface="+mn-cs"/>
              </a:rPr>
              <a:t>dit</a:t>
            </a:r>
            <a:r>
              <a:rPr lang="en-US" sz="2600" b="1" dirty="0" smtClean="0">
                <a:ln>
                  <a:noFill/>
                </a:ln>
                <a:solidFill>
                  <a:srgbClr val="37769A"/>
                </a:solidFill>
                <a:ea typeface="+mn-ea"/>
                <a:cs typeface="+mn-cs"/>
              </a:rPr>
              <a:t> </a:t>
            </a:r>
            <a:r>
              <a:rPr lang="en-US" sz="2600" b="1" dirty="0" err="1" smtClean="0">
                <a:ln>
                  <a:noFill/>
                </a:ln>
                <a:solidFill>
                  <a:srgbClr val="37769A"/>
                </a:solidFill>
                <a:ea typeface="+mn-ea"/>
                <a:cs typeface="+mn-cs"/>
              </a:rPr>
              <a:t>navn</a:t>
            </a:r>
            <a:r>
              <a:rPr lang="en-US" sz="2600" dirty="0" smtClean="0">
                <a:ln>
                  <a:noFill/>
                </a:ln>
                <a:ea typeface="+mn-ea"/>
                <a:cs typeface="+mn-cs"/>
              </a:rPr>
              <a:t>, </a:t>
            </a:r>
            <a:r>
              <a:rPr lang="en-US" sz="2600" dirty="0" err="1" smtClean="0">
                <a:ln>
                  <a:noFill/>
                </a:ln>
                <a:ea typeface="+mn-ea"/>
                <a:cs typeface="+mn-cs"/>
              </a:rPr>
              <a:t>således</a:t>
            </a:r>
            <a:r>
              <a:rPr lang="en-US" sz="2600" dirty="0" smtClean="0">
                <a:ln>
                  <a:noFill/>
                </a:ln>
                <a:ea typeface="+mn-ea"/>
                <a:cs typeface="+mn-cs"/>
              </a:rPr>
              <a:t> at man </a:t>
            </a:r>
            <a:r>
              <a:rPr lang="en-US" sz="2600" dirty="0" err="1" smtClean="0">
                <a:ln>
                  <a:noFill/>
                </a:ln>
                <a:ea typeface="+mn-ea"/>
                <a:cs typeface="+mn-cs"/>
              </a:rPr>
              <a:t>kan</a:t>
            </a:r>
            <a:r>
              <a:rPr lang="en-US" sz="2600" dirty="0" smtClean="0">
                <a:ln>
                  <a:noFill/>
                </a:ln>
                <a:ea typeface="+mn-ea"/>
                <a:cs typeface="+mn-cs"/>
              </a:rPr>
              <a:t> </a:t>
            </a:r>
            <a:r>
              <a:rPr lang="en-US" sz="2600" dirty="0" err="1" smtClean="0">
                <a:ln>
                  <a:noFill/>
                </a:ln>
                <a:ea typeface="+mn-ea"/>
                <a:cs typeface="+mn-cs"/>
              </a:rPr>
              <a:t>skelne</a:t>
            </a:r>
            <a:r>
              <a:rPr lang="en-US" sz="2600" dirty="0" smtClean="0">
                <a:ln>
                  <a:noFill/>
                </a:ln>
                <a:ea typeface="+mn-ea"/>
                <a:cs typeface="+mn-cs"/>
              </a:rPr>
              <a:t> dig </a:t>
            </a:r>
            <a:r>
              <a:rPr lang="en-US" sz="2600" dirty="0" err="1" smtClean="0">
                <a:ln>
                  <a:noFill/>
                </a:ln>
                <a:ea typeface="+mn-ea"/>
                <a:cs typeface="+mn-cs"/>
              </a:rPr>
              <a:t>fra</a:t>
            </a:r>
            <a:r>
              <a:rPr lang="en-US" sz="2600" dirty="0" smtClean="0">
                <a:ln>
                  <a:noFill/>
                </a:ln>
                <a:ea typeface="+mn-ea"/>
                <a:cs typeface="+mn-cs"/>
              </a:rPr>
              <a:t> </a:t>
            </a:r>
            <a:r>
              <a:rPr lang="en-US" sz="2600" dirty="0" err="1" smtClean="0">
                <a:ln>
                  <a:noFill/>
                </a:ln>
                <a:ea typeface="+mn-ea"/>
                <a:cs typeface="+mn-cs"/>
              </a:rPr>
              <a:t>andre</a:t>
            </a:r>
            <a:r>
              <a:rPr lang="en-US" sz="2600" dirty="0" smtClean="0">
                <a:ln>
                  <a:noFill/>
                </a:ln>
                <a:ea typeface="+mn-ea"/>
                <a:cs typeface="+mn-cs"/>
              </a:rPr>
              <a:t>, </a:t>
            </a:r>
            <a:r>
              <a:rPr lang="en-US" sz="2600" dirty="0" err="1" smtClean="0">
                <a:ln>
                  <a:noFill/>
                </a:ln>
                <a:ea typeface="+mn-ea"/>
                <a:cs typeface="+mn-cs"/>
              </a:rPr>
              <a:t>og</a:t>
            </a:r>
            <a:r>
              <a:rPr lang="en-US" sz="2600" dirty="0" smtClean="0">
                <a:ln>
                  <a:noFill/>
                </a:ln>
                <a:ea typeface="+mn-ea"/>
                <a:cs typeface="+mn-cs"/>
              </a:rPr>
              <a:t> </a:t>
            </a:r>
            <a:r>
              <a:rPr lang="en-US" sz="2600" dirty="0" err="1" smtClean="0">
                <a:ln>
                  <a:noFill/>
                </a:ln>
                <a:ea typeface="+mn-ea"/>
                <a:cs typeface="+mn-cs"/>
              </a:rPr>
              <a:t>sikre</a:t>
            </a:r>
            <a:r>
              <a:rPr lang="en-US" sz="2600" dirty="0" smtClean="0">
                <a:ln>
                  <a:noFill/>
                </a:ln>
                <a:ea typeface="+mn-ea"/>
                <a:cs typeface="+mn-cs"/>
              </a:rPr>
              <a:t> at du </a:t>
            </a:r>
            <a:r>
              <a:rPr lang="en-US" sz="2600" dirty="0" err="1" smtClean="0">
                <a:ln>
                  <a:noFill/>
                </a:ln>
                <a:ea typeface="+mn-ea"/>
                <a:cs typeface="+mn-cs"/>
              </a:rPr>
              <a:t>får</a:t>
            </a:r>
            <a:r>
              <a:rPr lang="en-US" sz="2600" dirty="0" smtClean="0">
                <a:ln>
                  <a:noFill/>
                </a:ln>
                <a:ea typeface="+mn-ea"/>
                <a:cs typeface="+mn-cs"/>
              </a:rPr>
              <a:t> </a:t>
            </a:r>
            <a:r>
              <a:rPr lang="en-US" sz="2600" dirty="0" err="1" smtClean="0">
                <a:ln>
                  <a:noFill/>
                </a:ln>
                <a:ea typeface="+mn-ea"/>
                <a:cs typeface="+mn-cs"/>
              </a:rPr>
              <a:t>æren</a:t>
            </a:r>
            <a:r>
              <a:rPr lang="en-US" sz="2600" dirty="0" smtClean="0">
                <a:ln>
                  <a:noFill/>
                </a:ln>
                <a:ea typeface="+mn-ea"/>
                <a:cs typeface="+mn-cs"/>
              </a:rPr>
              <a:t> for </a:t>
            </a:r>
            <a:r>
              <a:rPr lang="en-US" sz="2600" dirty="0" err="1" smtClean="0">
                <a:ln>
                  <a:noFill/>
                </a:ln>
                <a:ea typeface="+mn-ea"/>
                <a:cs typeface="+mn-cs"/>
              </a:rPr>
              <a:t>dét</a:t>
            </a:r>
            <a:r>
              <a:rPr lang="en-US" sz="2600" dirty="0" smtClean="0">
                <a:ln>
                  <a:noFill/>
                </a:ln>
                <a:ea typeface="+mn-ea"/>
                <a:cs typeface="+mn-cs"/>
              </a:rPr>
              <a:t> der </a:t>
            </a:r>
            <a:r>
              <a:rPr lang="en-US" sz="2600" dirty="0" err="1" smtClean="0">
                <a:ln>
                  <a:noFill/>
                </a:ln>
                <a:ea typeface="+mn-ea"/>
                <a:cs typeface="+mn-cs"/>
              </a:rPr>
              <a:t>tilkommer</a:t>
            </a:r>
            <a:r>
              <a:rPr lang="en-US" sz="2600" dirty="0" smtClean="0">
                <a:ln>
                  <a:noFill/>
                </a:ln>
                <a:ea typeface="+mn-ea"/>
                <a:cs typeface="+mn-cs"/>
              </a:rPr>
              <a:t> dig.</a:t>
            </a:r>
            <a:endParaRPr lang="en-US" sz="2600" dirty="0">
              <a:ln>
                <a:noFill/>
              </a:ln>
              <a:ea typeface="+mn-ea"/>
              <a:cs typeface="+mn-cs"/>
            </a:endParaRPr>
          </a:p>
        </p:txBody>
      </p:sp>
    </p:spTree>
    <p:extLst>
      <p:ext uri="{BB962C8B-B14F-4D97-AF65-F5344CB8AC3E}">
        <p14:creationId xmlns:p14="http://schemas.microsoft.com/office/powerpoint/2010/main" val="1460414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946589" y="2002117"/>
            <a:ext cx="2898588" cy="2862322"/>
          </a:xfrm>
          <a:prstGeom prst="rect">
            <a:avLst/>
          </a:prstGeom>
          <a:noFill/>
        </p:spPr>
        <p:txBody>
          <a:bodyPr wrap="square" rtlCol="0">
            <a:spAutoFit/>
          </a:bodyPr>
          <a:lstStyle/>
          <a:p>
            <a:pPr marL="285750" indent="-285750">
              <a:buFont typeface="Arial"/>
              <a:buChar char="•"/>
            </a:pPr>
            <a:r>
              <a:rPr lang="en-US" dirty="0" err="1" smtClean="0"/>
              <a:t>Brug</a:t>
            </a:r>
            <a:r>
              <a:rPr lang="en-US" dirty="0" smtClean="0"/>
              <a:t> ORCID’s “multiple search”-</a:t>
            </a:r>
            <a:r>
              <a:rPr lang="en-US" dirty="0" err="1" smtClean="0"/>
              <a:t>funktion</a:t>
            </a:r>
            <a:r>
              <a:rPr lang="en-US" dirty="0" smtClean="0"/>
              <a:t>, </a:t>
            </a:r>
            <a:r>
              <a:rPr lang="en-US" dirty="0" err="1" smtClean="0"/>
              <a:t>samt</a:t>
            </a:r>
            <a:r>
              <a:rPr lang="en-US" dirty="0" smtClean="0"/>
              <a:t> link guide, </a:t>
            </a:r>
            <a:r>
              <a:rPr lang="en-US" dirty="0" err="1" smtClean="0"/>
              <a:t>når</a:t>
            </a:r>
            <a:r>
              <a:rPr lang="en-US" dirty="0" smtClean="0"/>
              <a:t> du </a:t>
            </a:r>
            <a:r>
              <a:rPr lang="en-US" dirty="0" err="1" smtClean="0"/>
              <a:t>skal</a:t>
            </a:r>
            <a:r>
              <a:rPr lang="en-US" dirty="0" smtClean="0"/>
              <a:t> </a:t>
            </a:r>
            <a:r>
              <a:rPr lang="en-US" dirty="0" err="1" smtClean="0"/>
              <a:t>knytte</a:t>
            </a:r>
            <a:r>
              <a:rPr lang="en-US" dirty="0" smtClean="0"/>
              <a:t> dine </a:t>
            </a:r>
            <a:r>
              <a:rPr lang="en-US" dirty="0" err="1" smtClean="0"/>
              <a:t>værker</a:t>
            </a:r>
            <a:r>
              <a:rPr lang="en-US" dirty="0" smtClean="0"/>
              <a:t> </a:t>
            </a:r>
            <a:r>
              <a:rPr lang="en-US" dirty="0" err="1" smtClean="0"/>
              <a:t>til</a:t>
            </a:r>
            <a:r>
              <a:rPr lang="en-US" dirty="0" smtClean="0"/>
              <a:t> din ORCID </a:t>
            </a:r>
            <a:r>
              <a:rPr lang="en-US" dirty="0" err="1" smtClean="0"/>
              <a:t>profil</a:t>
            </a:r>
            <a:r>
              <a:rPr lang="en-US" dirty="0" smtClean="0"/>
              <a:t>.</a:t>
            </a:r>
          </a:p>
          <a:p>
            <a:pPr marL="285750" indent="-285750">
              <a:buFont typeface="Arial"/>
              <a:buChar char="•"/>
            </a:pPr>
            <a:r>
              <a:rPr lang="en-US" dirty="0" err="1" smtClean="0"/>
              <a:t>Efterfølgende</a:t>
            </a:r>
            <a:r>
              <a:rPr lang="en-US" dirty="0" smtClean="0"/>
              <a:t> </a:t>
            </a:r>
            <a:r>
              <a:rPr lang="en-US" dirty="0" err="1" smtClean="0"/>
              <a:t>vil</a:t>
            </a:r>
            <a:r>
              <a:rPr lang="en-US" dirty="0" smtClean="0"/>
              <a:t> de </a:t>
            </a:r>
            <a:r>
              <a:rPr lang="en-US" dirty="0" err="1" smtClean="0"/>
              <a:t>fremgå</a:t>
            </a:r>
            <a:r>
              <a:rPr lang="en-US" dirty="0" smtClean="0"/>
              <a:t> </a:t>
            </a:r>
            <a:r>
              <a:rPr lang="en-US" dirty="0" err="1" smtClean="0"/>
              <a:t>af</a:t>
            </a:r>
            <a:r>
              <a:rPr lang="en-US" dirty="0" smtClean="0"/>
              <a:t> din ORCID </a:t>
            </a:r>
            <a:r>
              <a:rPr lang="en-US" dirty="0" err="1" smtClean="0"/>
              <a:t>profil</a:t>
            </a:r>
            <a:r>
              <a:rPr lang="en-US" dirty="0" smtClean="0"/>
              <a:t> </a:t>
            </a:r>
            <a:r>
              <a:rPr lang="en-US" dirty="0" err="1" smtClean="0"/>
              <a:t>uden</a:t>
            </a:r>
            <a:r>
              <a:rPr lang="en-US" dirty="0" smtClean="0"/>
              <a:t> at du </a:t>
            </a:r>
            <a:r>
              <a:rPr lang="en-US" dirty="0" err="1" smtClean="0"/>
              <a:t>har</a:t>
            </a:r>
            <a:r>
              <a:rPr lang="en-US" dirty="0" smtClean="0"/>
              <a:t> </a:t>
            </a:r>
            <a:r>
              <a:rPr lang="en-US" dirty="0" err="1" smtClean="0"/>
              <a:t>inddateret</a:t>
            </a:r>
            <a:r>
              <a:rPr lang="en-US" dirty="0" smtClean="0"/>
              <a:t> </a:t>
            </a:r>
            <a:r>
              <a:rPr lang="en-US" dirty="0" err="1" smtClean="0"/>
              <a:t>noget</a:t>
            </a:r>
            <a:r>
              <a:rPr lang="en-US" dirty="0" smtClean="0"/>
              <a:t> </a:t>
            </a:r>
            <a:r>
              <a:rPr lang="en-US" dirty="0" err="1" smtClean="0"/>
              <a:t>som</a:t>
            </a:r>
            <a:r>
              <a:rPr lang="en-US" dirty="0" smtClean="0"/>
              <a:t> </a:t>
            </a:r>
            <a:r>
              <a:rPr lang="en-US" dirty="0" err="1" smtClean="0"/>
              <a:t>helst</a:t>
            </a:r>
            <a:r>
              <a:rPr lang="en-US" dirty="0" smtClean="0"/>
              <a:t>!</a:t>
            </a:r>
          </a:p>
        </p:txBody>
      </p:sp>
      <p:sp>
        <p:nvSpPr>
          <p:cNvPr id="12" name="Title 1"/>
          <p:cNvSpPr>
            <a:spLocks noGrp="1"/>
          </p:cNvSpPr>
          <p:nvPr>
            <p:ph type="title"/>
          </p:nvPr>
        </p:nvSpPr>
        <p:spPr>
          <a:xfrm>
            <a:off x="850900" y="251956"/>
            <a:ext cx="7445375" cy="854075"/>
          </a:xfrm>
        </p:spPr>
        <p:txBody>
          <a:bodyPr/>
          <a:lstStyle/>
          <a:p>
            <a:r>
              <a:rPr lang="en-US" dirty="0" smtClean="0"/>
              <a:t>2. </a:t>
            </a:r>
            <a:r>
              <a:rPr lang="en-US" dirty="0" err="1" smtClean="0"/>
              <a:t>Tilføj</a:t>
            </a:r>
            <a:r>
              <a:rPr lang="en-US" dirty="0" smtClean="0"/>
              <a:t> dine data: link </a:t>
            </a:r>
            <a:r>
              <a:rPr lang="en-US" dirty="0" err="1" smtClean="0"/>
              <a:t>til</a:t>
            </a:r>
            <a:r>
              <a:rPr lang="en-US" dirty="0" smtClean="0"/>
              <a:t> </a:t>
            </a:r>
            <a:r>
              <a:rPr lang="en-US" dirty="0" err="1" smtClean="0"/>
              <a:t>værker</a:t>
            </a:r>
            <a:endParaRPr lang="en-US" dirty="0"/>
          </a:p>
        </p:txBody>
      </p:sp>
      <p:pic>
        <p:nvPicPr>
          <p:cNvPr id="5" name="Picture 4"/>
          <p:cNvPicPr>
            <a:picLocks noChangeAspect="1"/>
          </p:cNvPicPr>
          <p:nvPr/>
        </p:nvPicPr>
        <p:blipFill>
          <a:blip r:embed="rId3"/>
          <a:stretch>
            <a:fillRect/>
          </a:stretch>
        </p:blipFill>
        <p:spPr>
          <a:xfrm>
            <a:off x="836706" y="1389530"/>
            <a:ext cx="4552545" cy="6858000"/>
          </a:xfrm>
          <a:prstGeom prst="rect">
            <a:avLst/>
          </a:prstGeom>
        </p:spPr>
      </p:pic>
    </p:spTree>
    <p:extLst>
      <p:ext uri="{BB962C8B-B14F-4D97-AF65-F5344CB8AC3E}">
        <p14:creationId xmlns:p14="http://schemas.microsoft.com/office/powerpoint/2010/main" val="1896986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46600" y="3416300"/>
            <a:ext cx="38100" cy="12700"/>
          </a:xfrm>
          <a:prstGeom prst="rect">
            <a:avLst/>
          </a:prstGeom>
        </p:spPr>
      </p:pic>
      <p:pic>
        <p:nvPicPr>
          <p:cNvPr id="7" name="Picture 6"/>
          <p:cNvPicPr>
            <a:picLocks noChangeAspect="1"/>
          </p:cNvPicPr>
          <p:nvPr/>
        </p:nvPicPr>
        <p:blipFill>
          <a:blip r:embed="rId3"/>
          <a:stretch>
            <a:fillRect/>
          </a:stretch>
        </p:blipFill>
        <p:spPr>
          <a:xfrm>
            <a:off x="4546600" y="3416300"/>
            <a:ext cx="38100" cy="12700"/>
          </a:xfrm>
          <a:prstGeom prst="rect">
            <a:avLst/>
          </a:prstGeom>
        </p:spPr>
      </p:pic>
      <p:pic>
        <p:nvPicPr>
          <p:cNvPr id="8" name="Picture 7"/>
          <p:cNvPicPr/>
          <p:nvPr/>
        </p:nvPicPr>
        <p:blipFill>
          <a:blip r:embed="rId4" cstate="print"/>
          <a:srcRect/>
          <a:stretch>
            <a:fillRect/>
          </a:stretch>
        </p:blipFill>
        <p:spPr bwMode="auto">
          <a:xfrm>
            <a:off x="352748" y="1364416"/>
            <a:ext cx="5390503" cy="2496312"/>
          </a:xfrm>
          <a:prstGeom prst="rect">
            <a:avLst/>
          </a:prstGeom>
          <a:ln>
            <a:noFill/>
          </a:ln>
          <a:effectLst>
            <a:outerShdw blurRad="292100" dist="139700" dir="2700000" algn="tl" rotWithShape="0">
              <a:srgbClr val="333333">
                <a:alpha val="65000"/>
              </a:srgbClr>
            </a:outerShdw>
          </a:effectLst>
        </p:spPr>
      </p:pic>
      <p:sp>
        <p:nvSpPr>
          <p:cNvPr id="9" name="Line Callout 1 8"/>
          <p:cNvSpPr/>
          <p:nvPr/>
        </p:nvSpPr>
        <p:spPr>
          <a:xfrm>
            <a:off x="6050274" y="1438057"/>
            <a:ext cx="2232310" cy="1224170"/>
          </a:xfrm>
          <a:prstGeom prst="borderCallout1">
            <a:avLst>
              <a:gd name="adj1" fmla="val 49182"/>
              <a:gd name="adj2" fmla="val -4540"/>
              <a:gd name="adj3" fmla="val 112500"/>
              <a:gd name="adj4" fmla="val -38333"/>
            </a:avLst>
          </a:prstGeom>
          <a:noFill/>
          <a:ln>
            <a:solidFill>
              <a:srgbClr val="7EB606"/>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spcAft>
                <a:spcPts val="1000"/>
              </a:spcAft>
            </a:pPr>
            <a:r>
              <a:rPr lang="en-US" kern="1200" dirty="0" err="1" smtClean="0">
                <a:solidFill>
                  <a:schemeClr val="tx1"/>
                </a:solidFill>
                <a:cs typeface="Arial" pitchFamily="34" charset="0"/>
              </a:rPr>
              <a:t>Knyt</a:t>
            </a:r>
            <a:r>
              <a:rPr lang="en-US" kern="1200" dirty="0" smtClean="0">
                <a:solidFill>
                  <a:schemeClr val="tx1"/>
                </a:solidFill>
                <a:cs typeface="Arial" pitchFamily="34" charset="0"/>
              </a:rPr>
              <a:t> </a:t>
            </a:r>
            <a:r>
              <a:rPr lang="en-US" kern="1200" dirty="0" err="1" smtClean="0">
                <a:solidFill>
                  <a:schemeClr val="tx1"/>
                </a:solidFill>
                <a:cs typeface="Arial" pitchFamily="34" charset="0"/>
              </a:rPr>
              <a:t>dit</a:t>
            </a:r>
            <a:r>
              <a:rPr lang="en-US" kern="1200" dirty="0" smtClean="0">
                <a:solidFill>
                  <a:schemeClr val="tx1"/>
                </a:solidFill>
                <a:cs typeface="Arial" pitchFamily="34" charset="0"/>
              </a:rPr>
              <a:t> ORCID </a:t>
            </a:r>
            <a:r>
              <a:rPr lang="en-US" dirty="0">
                <a:solidFill>
                  <a:schemeClr val="tx1"/>
                </a:solidFill>
                <a:cs typeface="Arial" pitchFamily="34" charset="0"/>
              </a:rPr>
              <a:t>I</a:t>
            </a:r>
            <a:r>
              <a:rPr lang="en-US" kern="1200" dirty="0" smtClean="0">
                <a:solidFill>
                  <a:schemeClr val="tx1"/>
                </a:solidFill>
                <a:cs typeface="Arial" pitchFamily="34" charset="0"/>
              </a:rPr>
              <a:t>D med </a:t>
            </a:r>
            <a:r>
              <a:rPr lang="en-US" kern="1200" dirty="0" err="1" smtClean="0">
                <a:solidFill>
                  <a:schemeClr val="tx1"/>
                </a:solidFill>
                <a:cs typeface="Arial" pitchFamily="34" charset="0"/>
              </a:rPr>
              <a:t>dit</a:t>
            </a:r>
            <a:r>
              <a:rPr lang="en-US" kern="1200" dirty="0" smtClean="0">
                <a:solidFill>
                  <a:schemeClr val="tx1"/>
                </a:solidFill>
                <a:cs typeface="Arial" pitchFamily="34" charset="0"/>
              </a:rPr>
              <a:t>  </a:t>
            </a:r>
            <a:r>
              <a:rPr lang="en-US" kern="1200" dirty="0" err="1" smtClean="0">
                <a:solidFill>
                  <a:schemeClr val="tx1"/>
                </a:solidFill>
                <a:cs typeface="Arial" pitchFamily="34" charset="0"/>
              </a:rPr>
              <a:t>ResearcherID</a:t>
            </a:r>
            <a:endParaRPr lang="en-US" sz="3200" kern="1200" dirty="0">
              <a:solidFill>
                <a:schemeClr val="tx1"/>
              </a:solidFill>
              <a:cs typeface="Arial" pitchFamily="34" charset="0"/>
            </a:endParaRPr>
          </a:p>
        </p:txBody>
      </p:sp>
      <p:pic>
        <p:nvPicPr>
          <p:cNvPr id="5" name="Content Placeholder 3" descr="rid-orcid5.png"/>
          <p:cNvPicPr>
            <a:picLocks noGrp="1"/>
          </p:cNvPicPr>
          <p:nvPr/>
        </p:nvPicPr>
        <p:blipFill>
          <a:blip r:embed="rId5" cstate="print"/>
          <a:srcRect t="12715" r="11667" b="46239"/>
          <a:stretch>
            <a:fillRect/>
          </a:stretch>
        </p:blipFill>
        <p:spPr bwMode="auto">
          <a:xfrm>
            <a:off x="1601222" y="2938885"/>
            <a:ext cx="5592081" cy="2634238"/>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10" name="Line Callout 1 9"/>
          <p:cNvSpPr/>
          <p:nvPr/>
        </p:nvSpPr>
        <p:spPr>
          <a:xfrm>
            <a:off x="4948624" y="4051824"/>
            <a:ext cx="2131519" cy="971137"/>
          </a:xfrm>
          <a:prstGeom prst="borderCallout1">
            <a:avLst>
              <a:gd name="adj1" fmla="val 58463"/>
              <a:gd name="adj2" fmla="val -4371"/>
              <a:gd name="adj3" fmla="val 104877"/>
              <a:gd name="adj4" fmla="val -19521"/>
            </a:avLst>
          </a:prstGeom>
          <a:noFill/>
          <a:ln>
            <a:solidFill>
              <a:srgbClr val="7EB606"/>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spcAft>
                <a:spcPts val="1000"/>
              </a:spcAft>
            </a:pPr>
            <a:r>
              <a:rPr lang="en-US" sz="1400" kern="1200" dirty="0" smtClean="0">
                <a:solidFill>
                  <a:schemeClr val="tx1"/>
                </a:solidFill>
                <a:cs typeface="Arial" pitchFamily="34" charset="0"/>
              </a:rPr>
              <a:t>Du </a:t>
            </a:r>
            <a:r>
              <a:rPr lang="en-US" sz="1400" kern="1200" dirty="0" err="1" smtClean="0">
                <a:solidFill>
                  <a:schemeClr val="tx1"/>
                </a:solidFill>
                <a:cs typeface="Arial" pitchFamily="34" charset="0"/>
              </a:rPr>
              <a:t>kan</a:t>
            </a:r>
            <a:r>
              <a:rPr lang="en-US" sz="1400" kern="1200" dirty="0" smtClean="0">
                <a:solidFill>
                  <a:schemeClr val="tx1"/>
                </a:solidFill>
                <a:cs typeface="Arial" pitchFamily="34" charset="0"/>
              </a:rPr>
              <a:t> </a:t>
            </a:r>
            <a:r>
              <a:rPr lang="en-US" sz="1400" kern="1200" dirty="0" err="1" smtClean="0">
                <a:solidFill>
                  <a:schemeClr val="tx1"/>
                </a:solidFill>
                <a:cs typeface="Arial" pitchFamily="34" charset="0"/>
              </a:rPr>
              <a:t>udveksle</a:t>
            </a:r>
            <a:r>
              <a:rPr lang="en-US" sz="1400" kern="1200" dirty="0" smtClean="0">
                <a:solidFill>
                  <a:schemeClr val="tx1"/>
                </a:solidFill>
                <a:cs typeface="Arial" pitchFamily="34" charset="0"/>
              </a:rPr>
              <a:t> </a:t>
            </a:r>
            <a:r>
              <a:rPr lang="en-US" sz="1400" kern="1200" dirty="0" err="1" smtClean="0">
                <a:solidFill>
                  <a:schemeClr val="tx1"/>
                </a:solidFill>
                <a:cs typeface="Arial" pitchFamily="34" charset="0"/>
              </a:rPr>
              <a:t>profil</a:t>
            </a:r>
            <a:r>
              <a:rPr lang="en-US" sz="1400" kern="1200" dirty="0" smtClean="0">
                <a:solidFill>
                  <a:schemeClr val="tx1"/>
                </a:solidFill>
                <a:cs typeface="Arial" pitchFamily="34" charset="0"/>
              </a:rPr>
              <a:t> </a:t>
            </a:r>
            <a:r>
              <a:rPr lang="en-US" sz="1400" kern="1200" dirty="0" err="1" smtClean="0">
                <a:solidFill>
                  <a:schemeClr val="tx1"/>
                </a:solidFill>
                <a:cs typeface="Arial" pitchFamily="34" charset="0"/>
              </a:rPr>
              <a:t>og</a:t>
            </a:r>
            <a:r>
              <a:rPr lang="en-US" sz="1400" kern="1200" dirty="0" smtClean="0">
                <a:solidFill>
                  <a:schemeClr val="tx1"/>
                </a:solidFill>
                <a:cs typeface="Arial" pitchFamily="34" charset="0"/>
              </a:rPr>
              <a:t> /</a:t>
            </a:r>
            <a:r>
              <a:rPr lang="en-US" sz="1400" kern="1200" dirty="0" err="1" smtClean="0">
                <a:solidFill>
                  <a:schemeClr val="tx1"/>
                </a:solidFill>
                <a:cs typeface="Arial" pitchFamily="34" charset="0"/>
              </a:rPr>
              <a:t>eller</a:t>
            </a:r>
            <a:r>
              <a:rPr lang="en-US" sz="1400" kern="1200" dirty="0" smtClean="0">
                <a:solidFill>
                  <a:schemeClr val="tx1"/>
                </a:solidFill>
                <a:cs typeface="Arial" pitchFamily="34" charset="0"/>
              </a:rPr>
              <a:t> </a:t>
            </a:r>
            <a:r>
              <a:rPr lang="en-US" sz="1400" kern="1200" dirty="0" err="1" smtClean="0">
                <a:solidFill>
                  <a:schemeClr val="tx1"/>
                </a:solidFill>
                <a:cs typeface="Arial" pitchFamily="34" charset="0"/>
              </a:rPr>
              <a:t>publikationsdata</a:t>
            </a:r>
            <a:r>
              <a:rPr lang="en-US" sz="1400" kern="1200" dirty="0" smtClean="0">
                <a:solidFill>
                  <a:schemeClr val="tx1"/>
                </a:solidFill>
                <a:cs typeface="Arial" pitchFamily="34" charset="0"/>
              </a:rPr>
              <a:t> </a:t>
            </a:r>
            <a:r>
              <a:rPr lang="en-US" sz="1400" kern="1200" dirty="0" err="1" smtClean="0">
                <a:solidFill>
                  <a:schemeClr val="tx1"/>
                </a:solidFill>
                <a:cs typeface="Arial" pitchFamily="34" charset="0"/>
              </a:rPr>
              <a:t>mellem</a:t>
            </a:r>
            <a:r>
              <a:rPr lang="en-US" sz="1400" kern="1200" dirty="0" smtClean="0">
                <a:solidFill>
                  <a:schemeClr val="tx1"/>
                </a:solidFill>
                <a:cs typeface="Arial" pitchFamily="34" charset="0"/>
              </a:rPr>
              <a:t> </a:t>
            </a:r>
            <a:r>
              <a:rPr lang="en-US" sz="1400" dirty="0" err="1" smtClean="0">
                <a:solidFill>
                  <a:schemeClr val="tx1"/>
                </a:solidFill>
                <a:cs typeface="Arial" pitchFamily="34" charset="0"/>
              </a:rPr>
              <a:t>dit</a:t>
            </a:r>
            <a:r>
              <a:rPr lang="en-US" sz="1400" dirty="0" smtClean="0">
                <a:solidFill>
                  <a:schemeClr val="tx1"/>
                </a:solidFill>
                <a:cs typeface="Arial" pitchFamily="34" charset="0"/>
              </a:rPr>
              <a:t> ORCID </a:t>
            </a:r>
            <a:r>
              <a:rPr lang="en-US" sz="1400" dirty="0" err="1" smtClean="0">
                <a:solidFill>
                  <a:schemeClr val="tx1"/>
                </a:solidFill>
                <a:cs typeface="Arial" pitchFamily="34" charset="0"/>
              </a:rPr>
              <a:t>og</a:t>
            </a:r>
            <a:r>
              <a:rPr lang="en-US" sz="1400" dirty="0" smtClean="0">
                <a:solidFill>
                  <a:schemeClr val="tx1"/>
                </a:solidFill>
                <a:cs typeface="Arial" pitchFamily="34" charset="0"/>
              </a:rPr>
              <a:t> </a:t>
            </a:r>
            <a:r>
              <a:rPr lang="en-US" sz="1400" dirty="0" err="1" smtClean="0">
                <a:solidFill>
                  <a:schemeClr val="tx1"/>
                </a:solidFill>
                <a:cs typeface="Arial" pitchFamily="34" charset="0"/>
              </a:rPr>
              <a:t>dit</a:t>
            </a:r>
            <a:r>
              <a:rPr lang="en-US" sz="1400" dirty="0" smtClean="0">
                <a:solidFill>
                  <a:schemeClr val="tx1"/>
                </a:solidFill>
                <a:cs typeface="Arial" pitchFamily="34" charset="0"/>
              </a:rPr>
              <a:t> </a:t>
            </a:r>
            <a:r>
              <a:rPr lang="en-US" sz="1400" kern="1200" dirty="0" smtClean="0">
                <a:solidFill>
                  <a:schemeClr val="tx1"/>
                </a:solidFill>
                <a:cs typeface="Arial" pitchFamily="34" charset="0"/>
              </a:rPr>
              <a:t> </a:t>
            </a:r>
            <a:r>
              <a:rPr lang="en-US" sz="1400" kern="1200" dirty="0" err="1">
                <a:solidFill>
                  <a:schemeClr val="tx1"/>
                </a:solidFill>
                <a:cs typeface="Arial" pitchFamily="34" charset="0"/>
              </a:rPr>
              <a:t>ResearcherID</a:t>
            </a:r>
            <a:endParaRPr lang="en-US" sz="1400" kern="1200" dirty="0">
              <a:solidFill>
                <a:schemeClr val="tx1"/>
              </a:solidFill>
              <a:cs typeface="Arial" pitchFamily="34" charset="0"/>
            </a:endParaRPr>
          </a:p>
        </p:txBody>
      </p:sp>
      <p:sp>
        <p:nvSpPr>
          <p:cNvPr id="12" name="Title 1"/>
          <p:cNvSpPr>
            <a:spLocks noGrp="1"/>
          </p:cNvSpPr>
          <p:nvPr>
            <p:ph type="title"/>
          </p:nvPr>
        </p:nvSpPr>
        <p:spPr>
          <a:xfrm>
            <a:off x="850900" y="251956"/>
            <a:ext cx="8293100" cy="854075"/>
          </a:xfrm>
        </p:spPr>
        <p:txBody>
          <a:bodyPr/>
          <a:lstStyle/>
          <a:p>
            <a:r>
              <a:rPr lang="en-US" dirty="0" smtClean="0"/>
              <a:t>2. </a:t>
            </a:r>
            <a:r>
              <a:rPr lang="en-US" dirty="0" err="1" smtClean="0"/>
              <a:t>Tilføj</a:t>
            </a:r>
            <a:r>
              <a:rPr lang="en-US" dirty="0" smtClean="0"/>
              <a:t> dine data: link </a:t>
            </a:r>
            <a:r>
              <a:rPr lang="en-US" dirty="0" err="1" smtClean="0"/>
              <a:t>til</a:t>
            </a:r>
            <a:r>
              <a:rPr lang="en-US" dirty="0" smtClean="0"/>
              <a:t> </a:t>
            </a:r>
            <a:r>
              <a:rPr lang="en-US" dirty="0" err="1" smtClean="0"/>
              <a:t>andre</a:t>
            </a:r>
            <a:r>
              <a:rPr lang="en-US" dirty="0" smtClean="0"/>
              <a:t> </a:t>
            </a:r>
            <a:r>
              <a:rPr lang="en-US" dirty="0" err="1" smtClean="0"/>
              <a:t>identifikatorer</a:t>
            </a:r>
            <a:endParaRPr lang="en-US" dirty="0"/>
          </a:p>
        </p:txBody>
      </p:sp>
    </p:spTree>
    <p:extLst>
      <p:ext uri="{BB962C8B-B14F-4D97-AF65-F5344CB8AC3E}">
        <p14:creationId xmlns:p14="http://schemas.microsoft.com/office/powerpoint/2010/main" val="1605305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66147" y="1080993"/>
            <a:ext cx="6731000" cy="6578600"/>
          </a:xfrm>
          <a:prstGeom prst="rect">
            <a:avLst/>
          </a:prstGeom>
        </p:spPr>
      </p:pic>
      <p:sp>
        <p:nvSpPr>
          <p:cNvPr id="10" name="Title 1"/>
          <p:cNvSpPr txBox="1">
            <a:spLocks/>
          </p:cNvSpPr>
          <p:nvPr/>
        </p:nvSpPr>
        <p:spPr bwMode="auto">
          <a:xfrm>
            <a:off x="850900" y="222074"/>
            <a:ext cx="7445375" cy="8540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accent5"/>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a:lstStyle>
          <a:p>
            <a:r>
              <a:rPr lang="en-US" dirty="0" smtClean="0"/>
              <a:t>2. </a:t>
            </a:r>
            <a:r>
              <a:rPr lang="en-US" dirty="0" err="1" smtClean="0"/>
              <a:t>Tilføj</a:t>
            </a:r>
            <a:r>
              <a:rPr lang="en-US" dirty="0" smtClean="0"/>
              <a:t> dine data: </a:t>
            </a:r>
            <a:r>
              <a:rPr lang="en-US" dirty="0" err="1" smtClean="0"/>
              <a:t>tilføj</a:t>
            </a:r>
            <a:r>
              <a:rPr lang="en-US" dirty="0" smtClean="0"/>
              <a:t> </a:t>
            </a:r>
            <a:r>
              <a:rPr lang="en-US" dirty="0" err="1" smtClean="0"/>
              <a:t>værker</a:t>
            </a:r>
            <a:r>
              <a:rPr lang="en-US" dirty="0" smtClean="0"/>
              <a:t> </a:t>
            </a:r>
            <a:r>
              <a:rPr lang="en-US" dirty="0" err="1" smtClean="0"/>
              <a:t>manuelt</a:t>
            </a:r>
            <a:endParaRPr lang="en-US" dirty="0"/>
          </a:p>
        </p:txBody>
      </p:sp>
      <p:sp>
        <p:nvSpPr>
          <p:cNvPr id="13" name="TextBox 12"/>
          <p:cNvSpPr txBox="1"/>
          <p:nvPr/>
        </p:nvSpPr>
        <p:spPr>
          <a:xfrm>
            <a:off x="134471" y="2226235"/>
            <a:ext cx="2315882" cy="1754326"/>
          </a:xfrm>
          <a:prstGeom prst="rect">
            <a:avLst/>
          </a:prstGeom>
          <a:solidFill>
            <a:schemeClr val="accent5"/>
          </a:solidFill>
        </p:spPr>
        <p:txBody>
          <a:bodyPr wrap="square" rtlCol="0">
            <a:spAutoFit/>
          </a:bodyPr>
          <a:lstStyle/>
          <a:p>
            <a:r>
              <a:rPr lang="en-US" dirty="0" err="1" smtClean="0"/>
              <a:t>Hvis</a:t>
            </a:r>
            <a:r>
              <a:rPr lang="en-US" dirty="0" smtClean="0"/>
              <a:t> </a:t>
            </a:r>
            <a:r>
              <a:rPr lang="en-US" dirty="0" err="1" smtClean="0"/>
              <a:t>det</a:t>
            </a:r>
            <a:r>
              <a:rPr lang="en-US" dirty="0" smtClean="0"/>
              <a:t> </a:t>
            </a:r>
            <a:r>
              <a:rPr lang="en-US" dirty="0" err="1" smtClean="0"/>
              <a:t>ikke</a:t>
            </a:r>
            <a:r>
              <a:rPr lang="en-US" dirty="0" smtClean="0"/>
              <a:t> </a:t>
            </a:r>
            <a:r>
              <a:rPr lang="en-US" dirty="0" err="1" smtClean="0"/>
              <a:t>er</a:t>
            </a:r>
            <a:r>
              <a:rPr lang="en-US" dirty="0" smtClean="0"/>
              <a:t> </a:t>
            </a:r>
            <a:r>
              <a:rPr lang="en-US" dirty="0" err="1" smtClean="0"/>
              <a:t>alle</a:t>
            </a:r>
            <a:r>
              <a:rPr lang="en-US" dirty="0" smtClean="0"/>
              <a:t> </a:t>
            </a:r>
            <a:r>
              <a:rPr lang="en-US" dirty="0" err="1" smtClean="0"/>
              <a:t>værker</a:t>
            </a:r>
            <a:r>
              <a:rPr lang="en-US" dirty="0" smtClean="0"/>
              <a:t> der </a:t>
            </a:r>
            <a:r>
              <a:rPr lang="en-US" dirty="0" err="1" smtClean="0"/>
              <a:t>fremgår</a:t>
            </a:r>
            <a:r>
              <a:rPr lang="en-US" dirty="0" smtClean="0"/>
              <a:t> </a:t>
            </a:r>
            <a:r>
              <a:rPr lang="en-US" dirty="0" err="1" smtClean="0"/>
              <a:t>af</a:t>
            </a:r>
            <a:r>
              <a:rPr lang="en-US" dirty="0" smtClean="0"/>
              <a:t> </a:t>
            </a:r>
            <a:r>
              <a:rPr lang="en-US" dirty="0" err="1" smtClean="0"/>
              <a:t>søgningerne</a:t>
            </a:r>
            <a:r>
              <a:rPr lang="en-US" dirty="0" smtClean="0"/>
              <a:t>, </a:t>
            </a:r>
            <a:r>
              <a:rPr lang="en-US" dirty="0" err="1" smtClean="0"/>
              <a:t>kan</a:t>
            </a:r>
            <a:r>
              <a:rPr lang="en-US" dirty="0" smtClean="0"/>
              <a:t> du </a:t>
            </a:r>
            <a:r>
              <a:rPr lang="en-US" dirty="0" err="1" smtClean="0"/>
              <a:t>tilføje</a:t>
            </a:r>
            <a:r>
              <a:rPr lang="en-US" dirty="0" smtClean="0"/>
              <a:t> </a:t>
            </a:r>
            <a:r>
              <a:rPr lang="en-US" dirty="0" err="1" smtClean="0"/>
              <a:t>dem</a:t>
            </a:r>
            <a:r>
              <a:rPr lang="en-US" dirty="0" smtClean="0"/>
              <a:t> </a:t>
            </a:r>
            <a:r>
              <a:rPr lang="en-US" dirty="0" err="1" smtClean="0"/>
              <a:t>manuelt</a:t>
            </a:r>
            <a:r>
              <a:rPr lang="en-US" dirty="0" smtClean="0"/>
              <a:t> </a:t>
            </a:r>
            <a:r>
              <a:rPr lang="en-US" dirty="0" err="1" smtClean="0"/>
              <a:t>til</a:t>
            </a:r>
            <a:r>
              <a:rPr lang="en-US" dirty="0" smtClean="0"/>
              <a:t> din ORCID </a:t>
            </a:r>
            <a:r>
              <a:rPr lang="en-US" dirty="0" err="1" smtClean="0"/>
              <a:t>profil</a:t>
            </a:r>
            <a:r>
              <a:rPr lang="en-US" dirty="0" smtClean="0"/>
              <a:t>.</a:t>
            </a:r>
            <a:endParaRPr lang="en-US" dirty="0"/>
          </a:p>
        </p:txBody>
      </p:sp>
    </p:spTree>
    <p:extLst>
      <p:ext uri="{BB962C8B-B14F-4D97-AF65-F5344CB8AC3E}">
        <p14:creationId xmlns:p14="http://schemas.microsoft.com/office/powerpoint/2010/main" val="51490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686B8CC-193F-4250-BC1F-F7A4E6423114}" type="slidenum">
              <a:rPr lang="en-US" smtClean="0"/>
              <a:pPr/>
              <a:t>23</a:t>
            </a:fld>
            <a:endParaRPr lang="en-US"/>
          </a:p>
        </p:txBody>
      </p:sp>
      <p:sp>
        <p:nvSpPr>
          <p:cNvPr id="10" name="Title 1"/>
          <p:cNvSpPr txBox="1">
            <a:spLocks/>
          </p:cNvSpPr>
          <p:nvPr/>
        </p:nvSpPr>
        <p:spPr bwMode="auto">
          <a:xfrm>
            <a:off x="850900" y="251956"/>
            <a:ext cx="7445375" cy="8540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accent5"/>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a:lstStyle>
          <a:p>
            <a:r>
              <a:rPr lang="en-US" dirty="0" smtClean="0"/>
              <a:t>2. </a:t>
            </a:r>
            <a:r>
              <a:rPr lang="en-US" dirty="0" err="1" smtClean="0"/>
              <a:t>Tilføj</a:t>
            </a:r>
            <a:r>
              <a:rPr lang="en-US" dirty="0" smtClean="0"/>
              <a:t> dine data: </a:t>
            </a:r>
            <a:r>
              <a:rPr lang="en-US" dirty="0" err="1" smtClean="0"/>
              <a:t>uddannelses</a:t>
            </a:r>
            <a:r>
              <a:rPr lang="en-US" dirty="0" smtClean="0"/>
              <a:t>- </a:t>
            </a:r>
            <a:r>
              <a:rPr lang="en-US" dirty="0" err="1" smtClean="0"/>
              <a:t>og</a:t>
            </a:r>
            <a:r>
              <a:rPr lang="en-US" dirty="0" smtClean="0"/>
              <a:t> </a:t>
            </a:r>
            <a:r>
              <a:rPr lang="en-US" dirty="0" err="1" smtClean="0"/>
              <a:t>erhvervsmæssig</a:t>
            </a:r>
            <a:r>
              <a:rPr lang="en-US" dirty="0" smtClean="0"/>
              <a:t> </a:t>
            </a:r>
            <a:r>
              <a:rPr lang="en-US" dirty="0" err="1" smtClean="0"/>
              <a:t>baggrund</a:t>
            </a:r>
            <a:endParaRPr lang="en-US" dirty="0"/>
          </a:p>
        </p:txBody>
      </p:sp>
      <p:pic>
        <p:nvPicPr>
          <p:cNvPr id="2" name="Picture 1"/>
          <p:cNvPicPr>
            <a:picLocks noChangeAspect="1"/>
          </p:cNvPicPr>
          <p:nvPr/>
        </p:nvPicPr>
        <p:blipFill>
          <a:blip r:embed="rId3"/>
          <a:stretch>
            <a:fillRect/>
          </a:stretch>
        </p:blipFill>
        <p:spPr>
          <a:xfrm>
            <a:off x="242589" y="1374587"/>
            <a:ext cx="5450000" cy="3123033"/>
          </a:xfrm>
          <a:prstGeom prst="rect">
            <a:avLst/>
          </a:prstGeom>
          <a:ln>
            <a:solidFill>
              <a:schemeClr val="accent5"/>
            </a:solidFill>
          </a:ln>
        </p:spPr>
      </p:pic>
      <p:pic>
        <p:nvPicPr>
          <p:cNvPr id="5" name="Picture 4"/>
          <p:cNvPicPr>
            <a:picLocks noChangeAspect="1"/>
          </p:cNvPicPr>
          <p:nvPr/>
        </p:nvPicPr>
        <p:blipFill>
          <a:blip r:embed="rId4"/>
          <a:stretch>
            <a:fillRect/>
          </a:stretch>
        </p:blipFill>
        <p:spPr>
          <a:xfrm>
            <a:off x="3467798" y="3451412"/>
            <a:ext cx="5517773" cy="3212355"/>
          </a:xfrm>
          <a:prstGeom prst="rect">
            <a:avLst/>
          </a:prstGeom>
          <a:ln>
            <a:solidFill>
              <a:schemeClr val="accent5"/>
            </a:solidFill>
          </a:ln>
        </p:spPr>
      </p:pic>
    </p:spTree>
    <p:extLst>
      <p:ext uri="{BB962C8B-B14F-4D97-AF65-F5344CB8AC3E}">
        <p14:creationId xmlns:p14="http://schemas.microsoft.com/office/powerpoint/2010/main" val="1216101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51956"/>
            <a:ext cx="7445375" cy="854075"/>
          </a:xfrm>
        </p:spPr>
        <p:txBody>
          <a:bodyPr/>
          <a:lstStyle/>
          <a:p>
            <a:r>
              <a:rPr lang="en-US" dirty="0" smtClean="0"/>
              <a:t>3. </a:t>
            </a:r>
            <a:r>
              <a:rPr lang="en-US" dirty="0" err="1" smtClean="0"/>
              <a:t>Brug</a:t>
            </a:r>
            <a:r>
              <a:rPr lang="en-US" dirty="0" smtClean="0"/>
              <a:t> </a:t>
            </a:r>
            <a:r>
              <a:rPr lang="en-US" dirty="0" err="1" smtClean="0"/>
              <a:t>dit</a:t>
            </a:r>
            <a:r>
              <a:rPr lang="en-US" dirty="0" smtClean="0"/>
              <a:t> ORCID ID </a:t>
            </a:r>
            <a:r>
              <a:rPr lang="en-US" dirty="0" err="1" smtClean="0"/>
              <a:t>når</a:t>
            </a:r>
            <a:r>
              <a:rPr lang="en-US" dirty="0" smtClean="0"/>
              <a:t>…du </a:t>
            </a:r>
            <a:r>
              <a:rPr lang="en-US" dirty="0" err="1" smtClean="0"/>
              <a:t>søger</a:t>
            </a:r>
            <a:r>
              <a:rPr lang="en-US" dirty="0" smtClean="0"/>
              <a:t> </a:t>
            </a:r>
            <a:r>
              <a:rPr lang="en-US" dirty="0" err="1" smtClean="0"/>
              <a:t>legater</a:t>
            </a:r>
            <a:endParaRPr lang="en-US" dirty="0"/>
          </a:p>
        </p:txBody>
      </p:sp>
      <p:sp>
        <p:nvSpPr>
          <p:cNvPr id="3" name="Content Placeholder 2"/>
          <p:cNvSpPr>
            <a:spLocks noGrp="1"/>
          </p:cNvSpPr>
          <p:nvPr>
            <p:ph idx="1"/>
          </p:nvPr>
        </p:nvSpPr>
        <p:spPr/>
        <p:txBody>
          <a:bodyPr/>
          <a:lstStyle/>
          <a:p>
            <a:endParaRPr lang="en-US" dirty="0"/>
          </a:p>
        </p:txBody>
      </p:sp>
      <p:pic>
        <p:nvPicPr>
          <p:cNvPr id="5" name="Content Placeholder 5" descr="ScienCV_login.jpg"/>
          <p:cNvPicPr>
            <a:picLocks noChangeAspect="1"/>
          </p:cNvPicPr>
          <p:nvPr/>
        </p:nvPicPr>
        <p:blipFill rotWithShape="1">
          <a:blip r:embed="rId3" cstate="print">
            <a:extLst>
              <a:ext uri="{28A0092B-C50C-407E-A947-70E740481C1C}">
                <a14:useLocalDpi xmlns:a14="http://schemas.microsoft.com/office/drawing/2010/main" val="0"/>
              </a:ext>
            </a:extLst>
          </a:blip>
          <a:srcRect l="14819" t="13976" r="8536" b="13976"/>
          <a:stretch/>
        </p:blipFill>
        <p:spPr bwMode="auto">
          <a:xfrm>
            <a:off x="611451" y="1268701"/>
            <a:ext cx="4011654" cy="2880400"/>
          </a:xfrm>
          <a:prstGeom prst="rect">
            <a:avLst/>
          </a:prstGeom>
          <a:noFill/>
          <a:ln w="9525">
            <a:noFill/>
            <a:miter lim="800000"/>
            <a:headEnd/>
            <a:tailEnd/>
          </a:ln>
          <a:effectLst/>
        </p:spPr>
      </p:pic>
      <p:pic>
        <p:nvPicPr>
          <p:cNvPr id="6" name="Picture 5" descr="ScienCV_ImportScreen.jpg"/>
          <p:cNvPicPr>
            <a:picLocks noChangeAspect="1"/>
          </p:cNvPicPr>
          <p:nvPr/>
        </p:nvPicPr>
        <p:blipFill rotWithShape="1">
          <a:blip r:embed="rId4" cstate="print">
            <a:extLst>
              <a:ext uri="{28A0092B-C50C-407E-A947-70E740481C1C}">
                <a14:useLocalDpi xmlns:a14="http://schemas.microsoft.com/office/drawing/2010/main" val="0"/>
              </a:ext>
            </a:extLst>
          </a:blip>
          <a:srcRect l="11890" t="17642" r="6299" b="3249"/>
          <a:stretch/>
        </p:blipFill>
        <p:spPr>
          <a:xfrm>
            <a:off x="3862202" y="2635430"/>
            <a:ext cx="4893733" cy="3606800"/>
          </a:xfrm>
          <a:prstGeom prst="rect">
            <a:avLst/>
          </a:prstGeom>
        </p:spPr>
      </p:pic>
      <p:sp>
        <p:nvSpPr>
          <p:cNvPr id="7" name="Line Callout 1 6"/>
          <p:cNvSpPr/>
          <p:nvPr/>
        </p:nvSpPr>
        <p:spPr>
          <a:xfrm flipH="1">
            <a:off x="1259540" y="5157240"/>
            <a:ext cx="2376330" cy="936130"/>
          </a:xfrm>
          <a:prstGeom prst="borderCallout1">
            <a:avLst>
              <a:gd name="adj1" fmla="val 43833"/>
              <a:gd name="adj2" fmla="val -3630"/>
              <a:gd name="adj3" fmla="val 25674"/>
              <a:gd name="adj4" fmla="val -46884"/>
            </a:avLst>
          </a:prstGeom>
          <a:noFill/>
          <a:ln>
            <a:solidFill>
              <a:srgbClr val="7EB60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Importer information </a:t>
            </a:r>
            <a:r>
              <a:rPr lang="en-US" dirty="0" err="1" smtClean="0">
                <a:solidFill>
                  <a:srgbClr val="000000"/>
                </a:solidFill>
              </a:rPr>
              <a:t>fra</a:t>
            </a:r>
            <a:r>
              <a:rPr lang="en-US" dirty="0" smtClean="0">
                <a:solidFill>
                  <a:srgbClr val="000000"/>
                </a:solidFill>
              </a:rPr>
              <a:t> din ORCID </a:t>
            </a:r>
            <a:r>
              <a:rPr lang="en-US" dirty="0" err="1" smtClean="0">
                <a:solidFill>
                  <a:srgbClr val="000000"/>
                </a:solidFill>
              </a:rPr>
              <a:t>profil</a:t>
            </a:r>
            <a:endParaRPr lang="en-US" dirty="0">
              <a:solidFill>
                <a:srgbClr val="000000"/>
              </a:solidFill>
            </a:endParaRPr>
          </a:p>
        </p:txBody>
      </p:sp>
      <p:sp>
        <p:nvSpPr>
          <p:cNvPr id="8" name="Line Callout 3 7"/>
          <p:cNvSpPr/>
          <p:nvPr/>
        </p:nvSpPr>
        <p:spPr>
          <a:xfrm>
            <a:off x="615820" y="3590621"/>
            <a:ext cx="2100481" cy="865756"/>
          </a:xfrm>
          <a:prstGeom prst="borderCallout3">
            <a:avLst>
              <a:gd name="adj1" fmla="val 18750"/>
              <a:gd name="adj2" fmla="val -8333"/>
              <a:gd name="adj3" fmla="val 18750"/>
              <a:gd name="adj4" fmla="val -16667"/>
              <a:gd name="adj5" fmla="val -58728"/>
              <a:gd name="adj6" fmla="val -16667"/>
              <a:gd name="adj7" fmla="val -56052"/>
              <a:gd name="adj8" fmla="val 18448"/>
            </a:avLst>
          </a:prstGeom>
          <a:noFill/>
          <a:ln>
            <a:solidFill>
              <a:srgbClr val="7EB60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rPr>
              <a:t>Knyt</a:t>
            </a:r>
            <a:r>
              <a:rPr lang="en-US" dirty="0" smtClean="0">
                <a:solidFill>
                  <a:srgbClr val="000000"/>
                </a:solidFill>
              </a:rPr>
              <a:t> </a:t>
            </a:r>
            <a:r>
              <a:rPr lang="en-US" dirty="0" err="1" smtClean="0">
                <a:solidFill>
                  <a:srgbClr val="000000"/>
                </a:solidFill>
              </a:rPr>
              <a:t>legatansøgning</a:t>
            </a:r>
            <a:r>
              <a:rPr lang="en-US" dirty="0" smtClean="0">
                <a:solidFill>
                  <a:srgbClr val="000000"/>
                </a:solidFill>
              </a:rPr>
              <a:t> </a:t>
            </a:r>
            <a:r>
              <a:rPr lang="en-US" dirty="0" err="1" smtClean="0">
                <a:solidFill>
                  <a:srgbClr val="000000"/>
                </a:solidFill>
              </a:rPr>
              <a:t>sammen</a:t>
            </a:r>
            <a:r>
              <a:rPr lang="en-US" dirty="0" smtClean="0">
                <a:solidFill>
                  <a:srgbClr val="000000"/>
                </a:solidFill>
              </a:rPr>
              <a:t> med ORCID ID</a:t>
            </a:r>
            <a:endParaRPr lang="en-US" dirty="0">
              <a:solidFill>
                <a:srgbClr val="000000"/>
              </a:solidFill>
            </a:endParaRPr>
          </a:p>
        </p:txBody>
      </p:sp>
      <p:sp>
        <p:nvSpPr>
          <p:cNvPr id="4" name="TextBox 3"/>
          <p:cNvSpPr txBox="1"/>
          <p:nvPr/>
        </p:nvSpPr>
        <p:spPr>
          <a:xfrm>
            <a:off x="5124824" y="5229411"/>
            <a:ext cx="3645647" cy="1477328"/>
          </a:xfrm>
          <a:prstGeom prst="rect">
            <a:avLst/>
          </a:prstGeom>
          <a:solidFill>
            <a:schemeClr val="accent5"/>
          </a:solidFill>
        </p:spPr>
        <p:txBody>
          <a:bodyPr wrap="square" rtlCol="0">
            <a:spAutoFit/>
          </a:bodyPr>
          <a:lstStyle/>
          <a:p>
            <a:r>
              <a:rPr lang="en-US" dirty="0" err="1" smtClean="0"/>
              <a:t>Bevillingsinstitutioner</a:t>
            </a:r>
            <a:r>
              <a:rPr lang="en-US" dirty="0" smtClean="0"/>
              <a:t> </a:t>
            </a:r>
            <a:r>
              <a:rPr lang="en-US" dirty="0" err="1" smtClean="0"/>
              <a:t>som</a:t>
            </a:r>
            <a:r>
              <a:rPr lang="en-US" dirty="0" smtClean="0"/>
              <a:t> </a:t>
            </a:r>
            <a:r>
              <a:rPr lang="en-US" dirty="0" err="1" smtClean="0"/>
              <a:t>f.eks</a:t>
            </a:r>
            <a:r>
              <a:rPr lang="en-US" dirty="0" smtClean="0"/>
              <a:t>. The </a:t>
            </a:r>
            <a:r>
              <a:rPr lang="en-US" dirty="0" err="1" smtClean="0"/>
              <a:t>Wellcome</a:t>
            </a:r>
            <a:r>
              <a:rPr lang="en-US" dirty="0" smtClean="0"/>
              <a:t> Trust </a:t>
            </a:r>
            <a:r>
              <a:rPr lang="en-US" dirty="0" err="1" smtClean="0"/>
              <a:t>og</a:t>
            </a:r>
            <a:r>
              <a:rPr lang="en-US" dirty="0" smtClean="0"/>
              <a:t> U.S. Department of Energy </a:t>
            </a:r>
            <a:r>
              <a:rPr lang="en-US" dirty="0" err="1" smtClean="0"/>
              <a:t>anmoder</a:t>
            </a:r>
            <a:r>
              <a:rPr lang="en-US" dirty="0" smtClean="0"/>
              <a:t> om </a:t>
            </a:r>
            <a:r>
              <a:rPr lang="en-US" dirty="0" err="1" smtClean="0"/>
              <a:t>dit</a:t>
            </a:r>
            <a:r>
              <a:rPr lang="en-US" dirty="0" smtClean="0"/>
              <a:t> ORCID ID </a:t>
            </a:r>
            <a:r>
              <a:rPr lang="en-US" dirty="0" err="1" smtClean="0"/>
              <a:t>i.f.m</a:t>
            </a:r>
            <a:r>
              <a:rPr lang="en-US" dirty="0" smtClean="0"/>
              <a:t>. din </a:t>
            </a:r>
            <a:r>
              <a:rPr lang="en-US" dirty="0" err="1" smtClean="0"/>
              <a:t>ansøgning</a:t>
            </a:r>
            <a:r>
              <a:rPr lang="en-US" dirty="0" smtClean="0"/>
              <a:t>.</a:t>
            </a:r>
            <a:endParaRPr lang="en-US" dirty="0"/>
          </a:p>
        </p:txBody>
      </p:sp>
    </p:spTree>
    <p:extLst>
      <p:ext uri="{BB962C8B-B14F-4D97-AF65-F5344CB8AC3E}">
        <p14:creationId xmlns:p14="http://schemas.microsoft.com/office/powerpoint/2010/main" val="2585651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51956"/>
            <a:ext cx="7445375" cy="854075"/>
          </a:xfrm>
        </p:spPr>
        <p:txBody>
          <a:bodyPr/>
          <a:lstStyle/>
          <a:p>
            <a:r>
              <a:rPr lang="en-US" dirty="0" smtClean="0"/>
              <a:t>3. </a:t>
            </a:r>
            <a:r>
              <a:rPr lang="en-US" dirty="0" err="1" smtClean="0"/>
              <a:t>Brug</a:t>
            </a:r>
            <a:r>
              <a:rPr lang="en-US" dirty="0" smtClean="0"/>
              <a:t> </a:t>
            </a:r>
            <a:r>
              <a:rPr lang="en-US" dirty="0" err="1" smtClean="0"/>
              <a:t>dit</a:t>
            </a:r>
            <a:r>
              <a:rPr lang="en-US" dirty="0" smtClean="0"/>
              <a:t> ORCID ID </a:t>
            </a:r>
            <a:r>
              <a:rPr lang="en-US" dirty="0" err="1" smtClean="0"/>
              <a:t>når</a:t>
            </a:r>
            <a:r>
              <a:rPr lang="en-US" dirty="0" smtClean="0"/>
              <a:t>. . . du </a:t>
            </a:r>
            <a:r>
              <a:rPr lang="en-US" dirty="0" err="1" smtClean="0"/>
              <a:t>indleverer</a:t>
            </a:r>
            <a:r>
              <a:rPr lang="en-US" dirty="0" smtClean="0"/>
              <a:t> et </a:t>
            </a:r>
            <a:r>
              <a:rPr lang="en-US" dirty="0" err="1" smtClean="0"/>
              <a:t>manuskript</a:t>
            </a:r>
            <a:endParaRPr lang="en-US" dirty="0"/>
          </a:p>
        </p:txBody>
      </p:sp>
      <p:pic>
        <p:nvPicPr>
          <p:cNvPr id="5" name="Picture 4" descr="Screen Shot 2013-06-27 at 10.03.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 y="1274108"/>
            <a:ext cx="6466025" cy="3269573"/>
          </a:xfrm>
          <a:prstGeom prst="rect">
            <a:avLst/>
          </a:prstGeom>
          <a:ln>
            <a:solidFill>
              <a:srgbClr val="7ABC32"/>
            </a:solidFill>
          </a:ln>
        </p:spPr>
      </p:pic>
      <p:pic>
        <p:nvPicPr>
          <p:cNvPr id="4" name="Picture 3" descr="Screen Shot 2013-06-27 at 10.02.5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9155" y="3576326"/>
            <a:ext cx="3392608" cy="3292825"/>
          </a:xfrm>
          <a:prstGeom prst="rect">
            <a:avLst/>
          </a:prstGeom>
          <a:ln>
            <a:solidFill>
              <a:srgbClr val="7ABC32"/>
            </a:solidFill>
          </a:ln>
        </p:spPr>
      </p:pic>
      <p:sp>
        <p:nvSpPr>
          <p:cNvPr id="13" name="Bent-Up Arrow 12"/>
          <p:cNvSpPr/>
          <p:nvPr/>
        </p:nvSpPr>
        <p:spPr>
          <a:xfrm rot="5400000">
            <a:off x="2952084" y="4025759"/>
            <a:ext cx="1609831" cy="3004930"/>
          </a:xfrm>
          <a:prstGeom prst="bentUpArrow">
            <a:avLst/>
          </a:prstGeom>
          <a:solidFill>
            <a:srgbClr val="37769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065058" y="1389529"/>
            <a:ext cx="3645647" cy="1477328"/>
          </a:xfrm>
          <a:prstGeom prst="rect">
            <a:avLst/>
          </a:prstGeom>
          <a:solidFill>
            <a:schemeClr val="accent5"/>
          </a:solidFill>
        </p:spPr>
        <p:txBody>
          <a:bodyPr wrap="square" rtlCol="0">
            <a:spAutoFit/>
          </a:bodyPr>
          <a:lstStyle/>
          <a:p>
            <a:r>
              <a:rPr lang="en-US" dirty="0" smtClean="0"/>
              <a:t>Lad </a:t>
            </a:r>
            <a:r>
              <a:rPr lang="en-US" dirty="0" err="1" smtClean="0"/>
              <a:t>dit</a:t>
            </a:r>
            <a:r>
              <a:rPr lang="en-US" dirty="0" smtClean="0"/>
              <a:t> ORCID ID </a:t>
            </a:r>
            <a:r>
              <a:rPr lang="en-US" dirty="0" err="1" smtClean="0"/>
              <a:t>indgå</a:t>
            </a:r>
            <a:r>
              <a:rPr lang="en-US" dirty="0" smtClean="0"/>
              <a:t> </a:t>
            </a:r>
            <a:r>
              <a:rPr lang="en-US" dirty="0" err="1" smtClean="0"/>
              <a:t>i</a:t>
            </a:r>
            <a:r>
              <a:rPr lang="en-US" dirty="0" smtClean="0"/>
              <a:t> </a:t>
            </a:r>
            <a:r>
              <a:rPr lang="en-US" dirty="0" err="1" smtClean="0"/>
              <a:t>manuskriptindleveringer</a:t>
            </a:r>
            <a:r>
              <a:rPr lang="en-US" dirty="0" smtClean="0"/>
              <a:t>. </a:t>
            </a:r>
            <a:r>
              <a:rPr lang="en-US" dirty="0" err="1" smtClean="0"/>
              <a:t>Dit</a:t>
            </a:r>
            <a:r>
              <a:rPr lang="en-US" dirty="0" smtClean="0"/>
              <a:t> ORCID </a:t>
            </a:r>
            <a:r>
              <a:rPr lang="en-US" dirty="0"/>
              <a:t>I</a:t>
            </a:r>
            <a:r>
              <a:rPr lang="en-US" dirty="0" smtClean="0"/>
              <a:t>D </a:t>
            </a:r>
            <a:r>
              <a:rPr lang="en-US" dirty="0" err="1" smtClean="0"/>
              <a:t>knytter</a:t>
            </a:r>
            <a:r>
              <a:rPr lang="en-US" dirty="0" smtClean="0"/>
              <a:t> sig </a:t>
            </a:r>
            <a:r>
              <a:rPr lang="en-US" dirty="0" err="1" smtClean="0"/>
              <a:t>til</a:t>
            </a:r>
            <a:r>
              <a:rPr lang="en-US" dirty="0" smtClean="0"/>
              <a:t> dine </a:t>
            </a:r>
            <a:r>
              <a:rPr lang="en-US" dirty="0" err="1" smtClean="0"/>
              <a:t>publikationsmetadata</a:t>
            </a:r>
            <a:r>
              <a:rPr lang="en-US" dirty="0" smtClean="0"/>
              <a:t> </a:t>
            </a:r>
            <a:r>
              <a:rPr lang="en-US" dirty="0" err="1" smtClean="0"/>
              <a:t>og</a:t>
            </a:r>
            <a:r>
              <a:rPr lang="en-US" dirty="0" smtClean="0"/>
              <a:t> </a:t>
            </a:r>
            <a:r>
              <a:rPr lang="en-US" dirty="0" err="1" smtClean="0"/>
              <a:t>øger</a:t>
            </a:r>
            <a:r>
              <a:rPr lang="en-US" dirty="0" smtClean="0"/>
              <a:t> </a:t>
            </a:r>
            <a:r>
              <a:rPr lang="en-US" dirty="0" err="1" smtClean="0"/>
              <a:t>synligheden</a:t>
            </a:r>
            <a:r>
              <a:rPr lang="en-US" dirty="0" smtClean="0"/>
              <a:t>.</a:t>
            </a:r>
            <a:endParaRPr lang="en-US" dirty="0"/>
          </a:p>
        </p:txBody>
      </p:sp>
    </p:spTree>
    <p:extLst>
      <p:ext uri="{BB962C8B-B14F-4D97-AF65-F5344CB8AC3E}">
        <p14:creationId xmlns:p14="http://schemas.microsoft.com/office/powerpoint/2010/main" val="356161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46600" y="3416300"/>
            <a:ext cx="38100" cy="12700"/>
          </a:xfrm>
          <a:prstGeom prst="rect">
            <a:avLst/>
          </a:prstGeom>
        </p:spPr>
      </p:pic>
      <p:pic>
        <p:nvPicPr>
          <p:cNvPr id="7" name="Picture 6"/>
          <p:cNvPicPr>
            <a:picLocks noChangeAspect="1"/>
          </p:cNvPicPr>
          <p:nvPr/>
        </p:nvPicPr>
        <p:blipFill>
          <a:blip r:embed="rId3"/>
          <a:stretch>
            <a:fillRect/>
          </a:stretch>
        </p:blipFill>
        <p:spPr>
          <a:xfrm>
            <a:off x="4546600" y="3416300"/>
            <a:ext cx="38100" cy="12700"/>
          </a:xfrm>
          <a:prstGeom prst="rect">
            <a:avLst/>
          </a:prstGeom>
        </p:spPr>
      </p:pic>
      <p:pic>
        <p:nvPicPr>
          <p:cNvPr id="2" name="Picture 1"/>
          <p:cNvPicPr>
            <a:picLocks noChangeAspect="1"/>
          </p:cNvPicPr>
          <p:nvPr/>
        </p:nvPicPr>
        <p:blipFill>
          <a:blip r:embed="rId4"/>
          <a:stretch>
            <a:fillRect/>
          </a:stretch>
        </p:blipFill>
        <p:spPr>
          <a:xfrm>
            <a:off x="286872" y="1335109"/>
            <a:ext cx="6601011" cy="1948215"/>
          </a:xfrm>
          <a:prstGeom prst="rect">
            <a:avLst/>
          </a:prstGeom>
        </p:spPr>
      </p:pic>
      <p:pic>
        <p:nvPicPr>
          <p:cNvPr id="8" name="Picture 7"/>
          <p:cNvPicPr>
            <a:picLocks noChangeAspect="1"/>
          </p:cNvPicPr>
          <p:nvPr/>
        </p:nvPicPr>
        <p:blipFill>
          <a:blip r:embed="rId5" cstate="print"/>
          <a:stretch>
            <a:fillRect/>
          </a:stretch>
        </p:blipFill>
        <p:spPr>
          <a:xfrm>
            <a:off x="2755573" y="3316941"/>
            <a:ext cx="6257114" cy="2890342"/>
          </a:xfrm>
          <a:prstGeom prst="rect">
            <a:avLst/>
          </a:prstGeom>
        </p:spPr>
      </p:pic>
      <p:sp>
        <p:nvSpPr>
          <p:cNvPr id="12" name="Title 1"/>
          <p:cNvSpPr>
            <a:spLocks noGrp="1"/>
          </p:cNvSpPr>
          <p:nvPr>
            <p:ph type="title"/>
          </p:nvPr>
        </p:nvSpPr>
        <p:spPr>
          <a:xfrm>
            <a:off x="850900" y="251956"/>
            <a:ext cx="7445375" cy="854075"/>
          </a:xfrm>
        </p:spPr>
        <p:txBody>
          <a:bodyPr/>
          <a:lstStyle/>
          <a:p>
            <a:r>
              <a:rPr lang="en-US" dirty="0"/>
              <a:t>3</a:t>
            </a:r>
            <a:r>
              <a:rPr lang="en-US" dirty="0" smtClean="0"/>
              <a:t>. </a:t>
            </a:r>
            <a:r>
              <a:rPr lang="en-US" dirty="0" err="1" smtClean="0"/>
              <a:t>Brug</a:t>
            </a:r>
            <a:r>
              <a:rPr lang="en-US" dirty="0" smtClean="0"/>
              <a:t> </a:t>
            </a:r>
            <a:r>
              <a:rPr lang="en-US" dirty="0" err="1" smtClean="0"/>
              <a:t>dit</a:t>
            </a:r>
            <a:r>
              <a:rPr lang="en-US" dirty="0" smtClean="0"/>
              <a:t> ORCID ID </a:t>
            </a:r>
            <a:r>
              <a:rPr lang="en-US" dirty="0" err="1" smtClean="0"/>
              <a:t>når</a:t>
            </a:r>
            <a:r>
              <a:rPr lang="en-US" dirty="0" smtClean="0"/>
              <a:t>. . . du linker </a:t>
            </a:r>
            <a:r>
              <a:rPr lang="en-US" dirty="0" err="1" smtClean="0"/>
              <a:t>til</a:t>
            </a:r>
            <a:r>
              <a:rPr lang="en-US" dirty="0" smtClean="0"/>
              <a:t> dataset</a:t>
            </a:r>
            <a:endParaRPr lang="en-US" dirty="0"/>
          </a:p>
        </p:txBody>
      </p:sp>
      <p:sp>
        <p:nvSpPr>
          <p:cNvPr id="11" name="TextBox 10"/>
          <p:cNvSpPr txBox="1"/>
          <p:nvPr/>
        </p:nvSpPr>
        <p:spPr>
          <a:xfrm>
            <a:off x="522941" y="3152587"/>
            <a:ext cx="2196353" cy="2031325"/>
          </a:xfrm>
          <a:prstGeom prst="rect">
            <a:avLst/>
          </a:prstGeom>
          <a:solidFill>
            <a:schemeClr val="accent5"/>
          </a:solidFill>
        </p:spPr>
        <p:txBody>
          <a:bodyPr wrap="square" rtlCol="0">
            <a:spAutoFit/>
          </a:bodyPr>
          <a:lstStyle/>
          <a:p>
            <a:r>
              <a:rPr lang="en-US" dirty="0" smtClean="0">
                <a:solidFill>
                  <a:srgbClr val="000000"/>
                </a:solidFill>
              </a:rPr>
              <a:t>Nu </a:t>
            </a:r>
            <a:r>
              <a:rPr lang="en-US" dirty="0" err="1" smtClean="0">
                <a:solidFill>
                  <a:srgbClr val="000000"/>
                </a:solidFill>
              </a:rPr>
              <a:t>kan</a:t>
            </a:r>
            <a:r>
              <a:rPr lang="en-US" dirty="0" smtClean="0">
                <a:solidFill>
                  <a:srgbClr val="000000"/>
                </a:solidFill>
              </a:rPr>
              <a:t> du </a:t>
            </a:r>
            <a:r>
              <a:rPr lang="en-US" dirty="0" err="1" smtClean="0">
                <a:solidFill>
                  <a:srgbClr val="000000"/>
                </a:solidFill>
              </a:rPr>
              <a:t>knytte</a:t>
            </a:r>
            <a:r>
              <a:rPr lang="en-US" dirty="0" smtClean="0">
                <a:solidFill>
                  <a:srgbClr val="000000"/>
                </a:solidFill>
              </a:rPr>
              <a:t> </a:t>
            </a:r>
            <a:r>
              <a:rPr lang="en-US" dirty="0" err="1" smtClean="0">
                <a:solidFill>
                  <a:srgbClr val="000000"/>
                </a:solidFill>
              </a:rPr>
              <a:t>dit</a:t>
            </a:r>
            <a:r>
              <a:rPr lang="en-US" dirty="0" smtClean="0">
                <a:solidFill>
                  <a:srgbClr val="000000"/>
                </a:solidFill>
              </a:rPr>
              <a:t> ORCID ID </a:t>
            </a:r>
            <a:r>
              <a:rPr lang="en-US" dirty="0" err="1" smtClean="0">
                <a:solidFill>
                  <a:srgbClr val="000000"/>
                </a:solidFill>
              </a:rPr>
              <a:t>sammen</a:t>
            </a:r>
            <a:r>
              <a:rPr lang="en-US" dirty="0" smtClean="0">
                <a:solidFill>
                  <a:srgbClr val="000000"/>
                </a:solidFill>
              </a:rPr>
              <a:t> med dine data, </a:t>
            </a:r>
            <a:r>
              <a:rPr lang="en-US" dirty="0" err="1" smtClean="0">
                <a:solidFill>
                  <a:srgbClr val="000000"/>
                </a:solidFill>
              </a:rPr>
              <a:t>således</a:t>
            </a:r>
            <a:r>
              <a:rPr lang="en-US" dirty="0" smtClean="0">
                <a:solidFill>
                  <a:srgbClr val="000000"/>
                </a:solidFill>
              </a:rPr>
              <a:t> at dine dataset </a:t>
            </a:r>
            <a:r>
              <a:rPr lang="en-US" dirty="0" err="1" smtClean="0">
                <a:solidFill>
                  <a:srgbClr val="000000"/>
                </a:solidFill>
              </a:rPr>
              <a:t>kan</a:t>
            </a:r>
            <a:r>
              <a:rPr lang="en-US" dirty="0" smtClean="0">
                <a:solidFill>
                  <a:srgbClr val="000000"/>
                </a:solidFill>
              </a:rPr>
              <a:t> </a:t>
            </a:r>
            <a:r>
              <a:rPr lang="en-US" dirty="0" err="1" smtClean="0">
                <a:solidFill>
                  <a:srgbClr val="000000"/>
                </a:solidFill>
              </a:rPr>
              <a:t>ses</a:t>
            </a:r>
            <a:r>
              <a:rPr lang="en-US" dirty="0" smtClean="0">
                <a:solidFill>
                  <a:srgbClr val="000000"/>
                </a:solidFill>
              </a:rPr>
              <a:t> </a:t>
            </a:r>
            <a:r>
              <a:rPr lang="en-US" dirty="0" err="1" smtClean="0">
                <a:solidFill>
                  <a:srgbClr val="000000"/>
                </a:solidFill>
              </a:rPr>
              <a:t>i</a:t>
            </a:r>
            <a:r>
              <a:rPr lang="en-US" dirty="0" smtClean="0">
                <a:solidFill>
                  <a:srgbClr val="000000"/>
                </a:solidFill>
              </a:rPr>
              <a:t> din </a:t>
            </a:r>
            <a:r>
              <a:rPr lang="en-US" dirty="0">
                <a:solidFill>
                  <a:srgbClr val="000000"/>
                </a:solidFill>
              </a:rPr>
              <a:t>ORCID </a:t>
            </a:r>
            <a:r>
              <a:rPr lang="en-US" dirty="0" err="1" smtClean="0">
                <a:solidFill>
                  <a:srgbClr val="000000"/>
                </a:solidFill>
              </a:rPr>
              <a:t>profil</a:t>
            </a:r>
            <a:r>
              <a:rPr lang="en-US" dirty="0" smtClean="0"/>
              <a:t>.</a:t>
            </a:r>
            <a:endParaRPr lang="en-US" dirty="0"/>
          </a:p>
        </p:txBody>
      </p:sp>
    </p:spTree>
    <p:extLst>
      <p:ext uri="{BB962C8B-B14F-4D97-AF65-F5344CB8AC3E}">
        <p14:creationId xmlns:p14="http://schemas.microsoft.com/office/powerpoint/2010/main" val="1113624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466286"/>
            <a:ext cx="7445375" cy="632765"/>
          </a:xfrm>
        </p:spPr>
        <p:txBody>
          <a:bodyPr/>
          <a:lstStyle/>
          <a:p>
            <a:r>
              <a:rPr lang="en-US" dirty="0" smtClean="0"/>
              <a:t>3. </a:t>
            </a:r>
            <a:r>
              <a:rPr lang="en-US" dirty="0" err="1" smtClean="0"/>
              <a:t>Brug</a:t>
            </a:r>
            <a:r>
              <a:rPr lang="en-US" dirty="0" smtClean="0"/>
              <a:t> </a:t>
            </a:r>
            <a:r>
              <a:rPr lang="en-US" dirty="0" err="1" smtClean="0"/>
              <a:t>dit</a:t>
            </a:r>
            <a:r>
              <a:rPr lang="en-US" dirty="0" smtClean="0"/>
              <a:t> ORCID ID </a:t>
            </a:r>
            <a:r>
              <a:rPr lang="en-US" dirty="0" err="1" smtClean="0"/>
              <a:t>til</a:t>
            </a:r>
            <a:r>
              <a:rPr lang="en-US" dirty="0" smtClean="0"/>
              <a:t>…integration med </a:t>
            </a:r>
            <a:r>
              <a:rPr lang="en-US" dirty="0" err="1" smtClean="0"/>
              <a:t>systemer</a:t>
            </a:r>
            <a:r>
              <a:rPr lang="en-US" dirty="0" smtClean="0"/>
              <a:t> </a:t>
            </a:r>
            <a:r>
              <a:rPr lang="en-US" dirty="0" err="1" smtClean="0"/>
              <a:t>til</a:t>
            </a:r>
            <a:r>
              <a:rPr lang="en-US" dirty="0" smtClean="0"/>
              <a:t> </a:t>
            </a:r>
            <a:r>
              <a:rPr lang="en-US" dirty="0" err="1" smtClean="0"/>
              <a:t>forskningsregistrering</a:t>
            </a:r>
            <a:endParaRPr lang="en-US" dirty="0"/>
          </a:p>
        </p:txBody>
      </p:sp>
      <p:pic>
        <p:nvPicPr>
          <p:cNvPr id="6" name="Picture 5" descr="Skærmbillede 2014-08-27 kl. 14.08.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22" y="1257793"/>
            <a:ext cx="6467415" cy="5141595"/>
          </a:xfrm>
          <a:prstGeom prst="rect">
            <a:avLst/>
          </a:prstGeom>
        </p:spPr>
      </p:pic>
      <p:pic>
        <p:nvPicPr>
          <p:cNvPr id="9" name="Picture 8" descr="Skærmbillede 2014-08-27 kl. 14.13.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51" y="3866445"/>
            <a:ext cx="1570221" cy="21872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01450"/>
            <a:ext cx="6439647" cy="5656550"/>
          </a:xfrm>
          <a:prstGeom prst="rect">
            <a:avLst/>
          </a:prstGeom>
        </p:spPr>
      </p:pic>
      <p:sp>
        <p:nvSpPr>
          <p:cNvPr id="2" name="Title 1"/>
          <p:cNvSpPr>
            <a:spLocks noGrp="1"/>
          </p:cNvSpPr>
          <p:nvPr>
            <p:ph type="title"/>
          </p:nvPr>
        </p:nvSpPr>
        <p:spPr>
          <a:xfrm>
            <a:off x="850900" y="251956"/>
            <a:ext cx="7445375" cy="854075"/>
          </a:xfrm>
        </p:spPr>
        <p:txBody>
          <a:bodyPr/>
          <a:lstStyle/>
          <a:p>
            <a:r>
              <a:rPr lang="en-US" dirty="0" smtClean="0"/>
              <a:t>3. </a:t>
            </a:r>
            <a:r>
              <a:rPr lang="en-US" dirty="0" err="1" smtClean="0"/>
              <a:t>Brug</a:t>
            </a:r>
            <a:r>
              <a:rPr lang="en-US" dirty="0" smtClean="0"/>
              <a:t> </a:t>
            </a:r>
            <a:r>
              <a:rPr lang="en-US" dirty="0" err="1" smtClean="0"/>
              <a:t>dit</a:t>
            </a:r>
            <a:r>
              <a:rPr lang="en-US" dirty="0" smtClean="0"/>
              <a:t> ORCID ID </a:t>
            </a:r>
            <a:r>
              <a:rPr lang="en-US" dirty="0" err="1" smtClean="0"/>
              <a:t>til</a:t>
            </a:r>
            <a:r>
              <a:rPr lang="en-US" dirty="0" smtClean="0"/>
              <a:t>…email </a:t>
            </a:r>
            <a:r>
              <a:rPr lang="en-US" dirty="0" err="1" smtClean="0"/>
              <a:t>signaturer</a:t>
            </a:r>
            <a:r>
              <a:rPr lang="en-US" dirty="0" smtClean="0"/>
              <a:t>, </a:t>
            </a:r>
            <a:r>
              <a:rPr lang="en-US" dirty="0" err="1" smtClean="0"/>
              <a:t>websider</a:t>
            </a:r>
            <a:r>
              <a:rPr lang="en-US" dirty="0" smtClean="0"/>
              <a:t>,  CV mm.</a:t>
            </a:r>
            <a:endParaRPr lang="en-US" dirty="0"/>
          </a:p>
        </p:txBody>
      </p:sp>
      <p:sp>
        <p:nvSpPr>
          <p:cNvPr id="11" name="Oval 10"/>
          <p:cNvSpPr/>
          <p:nvPr/>
        </p:nvSpPr>
        <p:spPr>
          <a:xfrm flipV="1">
            <a:off x="1256982" y="5659094"/>
            <a:ext cx="2015136" cy="586318"/>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3568700" y="5465482"/>
            <a:ext cx="5575300" cy="1066800"/>
          </a:xfrm>
          <a:prstGeom prst="rect">
            <a:avLst/>
          </a:prstGeom>
          <a:ln>
            <a:solidFill>
              <a:schemeClr val="accent5"/>
            </a:solidFill>
          </a:ln>
        </p:spPr>
      </p:pic>
      <p:pic>
        <p:nvPicPr>
          <p:cNvPr id="12" name="Picture 11"/>
          <p:cNvPicPr>
            <a:picLocks noChangeAspect="1"/>
          </p:cNvPicPr>
          <p:nvPr/>
        </p:nvPicPr>
        <p:blipFill>
          <a:blip r:embed="rId5"/>
          <a:stretch>
            <a:fillRect/>
          </a:stretch>
        </p:blipFill>
        <p:spPr>
          <a:xfrm>
            <a:off x="5394513" y="1894541"/>
            <a:ext cx="3540311" cy="1921612"/>
          </a:xfrm>
          <a:prstGeom prst="rect">
            <a:avLst/>
          </a:prstGeom>
          <a:ln>
            <a:solidFill>
              <a:schemeClr val="accent5"/>
            </a:solidFill>
          </a:ln>
        </p:spPr>
      </p:pic>
      <p:sp>
        <p:nvSpPr>
          <p:cNvPr id="8" name="Oval 7"/>
          <p:cNvSpPr/>
          <p:nvPr/>
        </p:nvSpPr>
        <p:spPr>
          <a:xfrm flipV="1">
            <a:off x="5494548" y="3342050"/>
            <a:ext cx="3007395" cy="586318"/>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Oval 8"/>
          <p:cNvSpPr/>
          <p:nvPr/>
        </p:nvSpPr>
        <p:spPr>
          <a:xfrm flipV="1">
            <a:off x="3455493" y="6037272"/>
            <a:ext cx="3127340" cy="586318"/>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8157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Opret</a:t>
            </a:r>
            <a:r>
              <a:rPr lang="en-US" dirty="0" smtClean="0"/>
              <a:t> </a:t>
            </a:r>
            <a:r>
              <a:rPr lang="en-US" dirty="0" err="1" smtClean="0"/>
              <a:t>eller</a:t>
            </a:r>
            <a:r>
              <a:rPr lang="en-US" dirty="0" smtClean="0"/>
              <a:t> </a:t>
            </a:r>
            <a:r>
              <a:rPr lang="en-US" dirty="0" err="1" smtClean="0"/>
              <a:t>tilføj</a:t>
            </a:r>
            <a:r>
              <a:rPr lang="en-US" dirty="0" smtClean="0"/>
              <a:t> </a:t>
            </a:r>
            <a:r>
              <a:rPr lang="en-US" dirty="0" err="1" smtClean="0"/>
              <a:t>dit</a:t>
            </a:r>
            <a:r>
              <a:rPr lang="en-US" dirty="0" smtClean="0"/>
              <a:t> ORCID ID </a:t>
            </a:r>
            <a:r>
              <a:rPr lang="en-US" dirty="0" err="1" smtClean="0"/>
              <a:t>i</a:t>
            </a:r>
            <a:r>
              <a:rPr lang="en-US" dirty="0" smtClean="0"/>
              <a:t> Pure</a:t>
            </a:r>
            <a:endParaRPr lang="en-US" dirty="0"/>
          </a:p>
        </p:txBody>
      </p:sp>
      <p:sp>
        <p:nvSpPr>
          <p:cNvPr id="4" name="Slide Number Placeholder 3"/>
          <p:cNvSpPr>
            <a:spLocks noGrp="1"/>
          </p:cNvSpPr>
          <p:nvPr>
            <p:ph type="sldNum" sz="quarter" idx="10"/>
          </p:nvPr>
        </p:nvSpPr>
        <p:spPr/>
        <p:txBody>
          <a:bodyPr/>
          <a:lstStyle/>
          <a:p>
            <a:fld id="{D686B8CC-193F-4250-BC1F-F7A4E6423114}" type="slidenum">
              <a:rPr lang="en-US" smtClean="0"/>
              <a:pPr/>
              <a:t>29</a:t>
            </a:fld>
            <a:endParaRPr lang="en-US"/>
          </a:p>
        </p:txBody>
      </p:sp>
      <p:pic>
        <p:nvPicPr>
          <p:cNvPr id="5" name="ScreenCaptureDK_25-08-2014 11.47.09">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55713" y="2366963"/>
            <a:ext cx="6635750" cy="3732212"/>
          </a:xfrm>
        </p:spPr>
      </p:pic>
    </p:spTree>
    <p:extLst>
      <p:ext uri="{BB962C8B-B14F-4D97-AF65-F5344CB8AC3E}">
        <p14:creationId xmlns:p14="http://schemas.microsoft.com/office/powerpoint/2010/main" val="645615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41680" y="1177260"/>
            <a:ext cx="7968456" cy="4646600"/>
          </a:xfrm>
          <a:prstGeom prst="rect">
            <a:avLst/>
          </a:prstGeom>
        </p:spPr>
      </p:pic>
      <p:sp>
        <p:nvSpPr>
          <p:cNvPr id="3" name="Content Placeholder 2"/>
          <p:cNvSpPr>
            <a:spLocks noGrp="1"/>
          </p:cNvSpPr>
          <p:nvPr>
            <p:ph idx="1"/>
          </p:nvPr>
        </p:nvSpPr>
        <p:spPr>
          <a:xfrm>
            <a:off x="845747" y="1196541"/>
            <a:ext cx="8229600" cy="1200533"/>
          </a:xfrm>
        </p:spPr>
        <p:txBody>
          <a:bodyPr>
            <a:normAutofit/>
          </a:bodyPr>
          <a:lstStyle/>
          <a:p>
            <a:pPr lvl="0"/>
            <a:r>
              <a:rPr lang="en-US" dirty="0">
                <a:ln>
                  <a:noFill/>
                </a:ln>
              </a:rPr>
              <a:t>ORCID </a:t>
            </a:r>
            <a:r>
              <a:rPr lang="en-US" dirty="0" smtClean="0">
                <a:ln>
                  <a:noFill/>
                </a:ln>
              </a:rPr>
              <a:t>giver dig et </a:t>
            </a:r>
            <a:r>
              <a:rPr lang="en-US" dirty="0" err="1" smtClean="0">
                <a:ln>
                  <a:noFill/>
                </a:ln>
              </a:rPr>
              <a:t>unikt</a:t>
            </a:r>
            <a:r>
              <a:rPr lang="en-US" dirty="0" smtClean="0">
                <a:ln>
                  <a:noFill/>
                </a:ln>
              </a:rPr>
              <a:t> </a:t>
            </a:r>
            <a:r>
              <a:rPr lang="en-US" dirty="0" err="1" smtClean="0">
                <a:ln>
                  <a:noFill/>
                </a:ln>
              </a:rPr>
              <a:t>og</a:t>
            </a:r>
            <a:r>
              <a:rPr lang="en-US" dirty="0" smtClean="0">
                <a:ln>
                  <a:noFill/>
                </a:ln>
              </a:rPr>
              <a:t> </a:t>
            </a:r>
            <a:r>
              <a:rPr lang="en-US" dirty="0" err="1" smtClean="0">
                <a:ln>
                  <a:noFill/>
                </a:ln>
              </a:rPr>
              <a:t>blivende</a:t>
            </a:r>
            <a:r>
              <a:rPr lang="en-US" dirty="0" smtClean="0">
                <a:ln>
                  <a:noFill/>
                </a:ln>
              </a:rPr>
              <a:t> ID, der </a:t>
            </a:r>
            <a:r>
              <a:rPr lang="en-US" dirty="0" err="1" smtClean="0">
                <a:ln>
                  <a:noFill/>
                </a:ln>
              </a:rPr>
              <a:t>kæder</a:t>
            </a:r>
            <a:r>
              <a:rPr lang="en-US" dirty="0" smtClean="0">
                <a:ln>
                  <a:noFill/>
                </a:ln>
              </a:rPr>
              <a:t> dig </a:t>
            </a:r>
            <a:r>
              <a:rPr lang="en-US" dirty="0" err="1" smtClean="0">
                <a:ln>
                  <a:noFill/>
                </a:ln>
              </a:rPr>
              <a:t>sammen</a:t>
            </a:r>
            <a:r>
              <a:rPr lang="en-US" dirty="0" smtClean="0">
                <a:ln>
                  <a:noFill/>
                </a:ln>
              </a:rPr>
              <a:t> med dine </a:t>
            </a:r>
            <a:r>
              <a:rPr lang="en-US" dirty="0" err="1" smtClean="0">
                <a:ln>
                  <a:noFill/>
                </a:ln>
              </a:rPr>
              <a:t>forskningsaktiviteter</a:t>
            </a:r>
            <a:r>
              <a:rPr lang="en-US" dirty="0" smtClean="0">
                <a:ln>
                  <a:noFill/>
                </a:ln>
              </a:rPr>
              <a:t> </a:t>
            </a:r>
            <a:r>
              <a:rPr lang="en-US" dirty="0" err="1" smtClean="0">
                <a:ln>
                  <a:noFill/>
                </a:ln>
              </a:rPr>
              <a:t>gennem</a:t>
            </a:r>
            <a:r>
              <a:rPr lang="en-US" dirty="0" smtClean="0">
                <a:ln>
                  <a:noFill/>
                </a:ln>
              </a:rPr>
              <a:t> hele din </a:t>
            </a:r>
            <a:r>
              <a:rPr lang="en-US" dirty="0" err="1" smtClean="0">
                <a:ln>
                  <a:noFill/>
                </a:ln>
              </a:rPr>
              <a:t>karriere</a:t>
            </a:r>
            <a:r>
              <a:rPr lang="en-US" dirty="0" smtClean="0">
                <a:ln>
                  <a:noFill/>
                </a:ln>
              </a:rPr>
              <a:t>.</a:t>
            </a:r>
            <a:endParaRPr lang="en-US" dirty="0">
              <a:ln>
                <a:noFill/>
              </a:ln>
            </a:endParaRPr>
          </a:p>
        </p:txBody>
      </p:sp>
      <p:sp>
        <p:nvSpPr>
          <p:cNvPr id="9" name="TextBox 8"/>
          <p:cNvSpPr txBox="1"/>
          <p:nvPr/>
        </p:nvSpPr>
        <p:spPr>
          <a:xfrm>
            <a:off x="4835348" y="6375680"/>
            <a:ext cx="4114586" cy="369332"/>
          </a:xfrm>
          <a:prstGeom prst="rect">
            <a:avLst/>
          </a:prstGeom>
          <a:ln>
            <a:solidFill>
              <a:srgbClr val="7ABC32"/>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err="1" smtClean="0"/>
              <a:t>Brug</a:t>
            </a:r>
            <a:r>
              <a:rPr lang="en-US" dirty="0" smtClean="0"/>
              <a:t> </a:t>
            </a:r>
            <a:r>
              <a:rPr lang="en-US" dirty="0" err="1" smtClean="0"/>
              <a:t>af</a:t>
            </a:r>
            <a:r>
              <a:rPr lang="en-US" dirty="0" smtClean="0"/>
              <a:t> register </a:t>
            </a:r>
            <a:r>
              <a:rPr lang="en-US" dirty="0" err="1" smtClean="0"/>
              <a:t>er</a:t>
            </a:r>
            <a:r>
              <a:rPr lang="en-US" dirty="0" smtClean="0"/>
              <a:t> </a:t>
            </a:r>
            <a:r>
              <a:rPr lang="en-US" b="1" dirty="0" smtClean="0">
                <a:solidFill>
                  <a:srgbClr val="37769A"/>
                </a:solidFill>
              </a:rPr>
              <a:t>international</a:t>
            </a:r>
            <a:endParaRPr lang="en-US" b="1" dirty="0">
              <a:solidFill>
                <a:srgbClr val="37769A"/>
              </a:solidFill>
            </a:endParaRPr>
          </a:p>
        </p:txBody>
      </p:sp>
      <p:sp>
        <p:nvSpPr>
          <p:cNvPr id="12" name="TextBox 11"/>
          <p:cNvSpPr txBox="1"/>
          <p:nvPr/>
        </p:nvSpPr>
        <p:spPr>
          <a:xfrm>
            <a:off x="197555" y="6376907"/>
            <a:ext cx="4114586" cy="369332"/>
          </a:xfrm>
          <a:prstGeom prst="rect">
            <a:avLst/>
          </a:prstGeom>
          <a:ln>
            <a:solidFill>
              <a:srgbClr val="7ABC32"/>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err="1" smtClean="0"/>
              <a:t>P.t.</a:t>
            </a:r>
            <a:r>
              <a:rPr lang="en-US" dirty="0" smtClean="0"/>
              <a:t> over </a:t>
            </a:r>
            <a:r>
              <a:rPr lang="en-US" b="1" dirty="0" smtClean="0">
                <a:solidFill>
                  <a:srgbClr val="37769A"/>
                </a:solidFill>
              </a:rPr>
              <a:t>750.000 </a:t>
            </a:r>
            <a:r>
              <a:rPr lang="en-US" b="1" dirty="0" err="1" smtClean="0">
                <a:solidFill>
                  <a:srgbClr val="37769A"/>
                </a:solidFill>
              </a:rPr>
              <a:t>ID’er</a:t>
            </a:r>
            <a:endParaRPr lang="en-US" dirty="0"/>
          </a:p>
        </p:txBody>
      </p:sp>
      <p:sp>
        <p:nvSpPr>
          <p:cNvPr id="7" name="TextBox 6"/>
          <p:cNvSpPr txBox="1"/>
          <p:nvPr/>
        </p:nvSpPr>
        <p:spPr>
          <a:xfrm>
            <a:off x="6987156" y="2751106"/>
            <a:ext cx="1908834" cy="1754326"/>
          </a:xfrm>
          <a:prstGeom prst="rect">
            <a:avLst/>
          </a:prstGeom>
          <a:ln>
            <a:solidFill>
              <a:srgbClr val="7ABC32"/>
            </a:solidFill>
          </a:ln>
        </p:spPr>
        <p:style>
          <a:lnRef idx="2">
            <a:schemeClr val="dk1"/>
          </a:lnRef>
          <a:fillRef idx="1">
            <a:schemeClr val="lt1"/>
          </a:fillRef>
          <a:effectRef idx="0">
            <a:schemeClr val="dk1"/>
          </a:effectRef>
          <a:fontRef idx="minor">
            <a:schemeClr val="dk1"/>
          </a:fontRef>
        </p:style>
        <p:txBody>
          <a:bodyPr wrap="square" rtlCol="0" anchor="b">
            <a:spAutoFit/>
          </a:bodyPr>
          <a:lstStyle/>
          <a:p>
            <a:pPr marL="0" lvl="1" algn="ctr"/>
            <a:r>
              <a:rPr lang="en-US" b="1" dirty="0" err="1" smtClean="0">
                <a:solidFill>
                  <a:srgbClr val="37769A"/>
                </a:solidFill>
              </a:rPr>
              <a:t>En</a:t>
            </a:r>
            <a:r>
              <a:rPr lang="en-US" b="1" dirty="0" smtClean="0">
                <a:solidFill>
                  <a:srgbClr val="37769A"/>
                </a:solidFill>
              </a:rPr>
              <a:t> </a:t>
            </a:r>
            <a:r>
              <a:rPr lang="en-US" b="1" dirty="0" err="1" smtClean="0">
                <a:solidFill>
                  <a:srgbClr val="37769A"/>
                </a:solidFill>
              </a:rPr>
              <a:t>åben</a:t>
            </a:r>
            <a:r>
              <a:rPr lang="en-US" b="1" dirty="0" smtClean="0">
                <a:solidFill>
                  <a:srgbClr val="37769A"/>
                </a:solidFill>
              </a:rPr>
              <a:t>, </a:t>
            </a:r>
            <a:r>
              <a:rPr lang="en-US" b="1" dirty="0" err="1" smtClean="0">
                <a:solidFill>
                  <a:srgbClr val="37769A"/>
                </a:solidFill>
              </a:rPr>
              <a:t>almennyttig</a:t>
            </a:r>
            <a:r>
              <a:rPr lang="en-US" b="1" dirty="0" smtClean="0">
                <a:solidFill>
                  <a:srgbClr val="37769A"/>
                </a:solidFill>
              </a:rPr>
              <a:t> </a:t>
            </a:r>
            <a:r>
              <a:rPr lang="en-US" b="1" dirty="0" err="1" smtClean="0">
                <a:solidFill>
                  <a:srgbClr val="37769A"/>
                </a:solidFill>
              </a:rPr>
              <a:t>organisation</a:t>
            </a:r>
            <a:r>
              <a:rPr lang="en-US" b="1" dirty="0" smtClean="0">
                <a:solidFill>
                  <a:srgbClr val="37769A"/>
                </a:solidFill>
              </a:rPr>
              <a:t> med </a:t>
            </a:r>
            <a:r>
              <a:rPr lang="en-US" dirty="0" err="1" smtClean="0">
                <a:solidFill>
                  <a:srgbClr val="000000"/>
                </a:solidFill>
              </a:rPr>
              <a:t>lokal</a:t>
            </a:r>
            <a:r>
              <a:rPr lang="en-US" dirty="0" smtClean="0">
                <a:solidFill>
                  <a:srgbClr val="000000"/>
                </a:solidFill>
              </a:rPr>
              <a:t> </a:t>
            </a:r>
            <a:r>
              <a:rPr lang="en-US" dirty="0" err="1" smtClean="0">
                <a:solidFill>
                  <a:srgbClr val="000000"/>
                </a:solidFill>
              </a:rPr>
              <a:t>forankring</a:t>
            </a:r>
            <a:endParaRPr lang="en-US" dirty="0">
              <a:solidFill>
                <a:srgbClr val="000000"/>
              </a:solidFill>
            </a:endParaRPr>
          </a:p>
          <a:p>
            <a:endParaRPr lang="en-US" dirty="0"/>
          </a:p>
        </p:txBody>
      </p:sp>
      <p:sp>
        <p:nvSpPr>
          <p:cNvPr id="11" name="TextBox 10"/>
          <p:cNvSpPr txBox="1"/>
          <p:nvPr/>
        </p:nvSpPr>
        <p:spPr>
          <a:xfrm>
            <a:off x="6987156" y="4979293"/>
            <a:ext cx="1905000" cy="923330"/>
          </a:xfrm>
          <a:prstGeom prst="rect">
            <a:avLst/>
          </a:prstGeom>
          <a:ln>
            <a:solidFill>
              <a:srgbClr val="7ABC32"/>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b="1" dirty="0" smtClean="0">
                <a:solidFill>
                  <a:srgbClr val="37769A"/>
                </a:solidFill>
              </a:rPr>
              <a:t>Et </a:t>
            </a:r>
            <a:r>
              <a:rPr lang="en-US" b="1" dirty="0" err="1" smtClean="0">
                <a:solidFill>
                  <a:srgbClr val="37769A"/>
                </a:solidFill>
              </a:rPr>
              <a:t>flersproget</a:t>
            </a:r>
            <a:r>
              <a:rPr lang="en-US" b="1" dirty="0" smtClean="0">
                <a:solidFill>
                  <a:srgbClr val="37769A"/>
                </a:solidFill>
              </a:rPr>
              <a:t> website </a:t>
            </a:r>
            <a:r>
              <a:rPr lang="en-US" b="1" dirty="0" err="1" smtClean="0">
                <a:solidFill>
                  <a:srgbClr val="37769A"/>
                </a:solidFill>
              </a:rPr>
              <a:t>og</a:t>
            </a:r>
            <a:r>
              <a:rPr lang="en-US" b="1" dirty="0" smtClean="0">
                <a:solidFill>
                  <a:srgbClr val="37769A"/>
                </a:solidFill>
              </a:rPr>
              <a:t> register</a:t>
            </a:r>
            <a:endParaRPr lang="en-US" dirty="0">
              <a:solidFill>
                <a:srgbClr val="000000"/>
              </a:solidFill>
            </a:endParaRPr>
          </a:p>
        </p:txBody>
      </p:sp>
      <p:sp>
        <p:nvSpPr>
          <p:cNvPr id="2" name="Title 1"/>
          <p:cNvSpPr>
            <a:spLocks noGrp="1"/>
          </p:cNvSpPr>
          <p:nvPr>
            <p:ph type="title"/>
          </p:nvPr>
        </p:nvSpPr>
        <p:spPr>
          <a:xfrm>
            <a:off x="850900" y="238631"/>
            <a:ext cx="7445375" cy="854075"/>
          </a:xfrm>
        </p:spPr>
        <p:txBody>
          <a:bodyPr>
            <a:normAutofit/>
          </a:bodyPr>
          <a:lstStyle/>
          <a:p>
            <a:r>
              <a:rPr lang="en-US" dirty="0" err="1" smtClean="0"/>
              <a:t>Hvad</a:t>
            </a:r>
            <a:r>
              <a:rPr lang="en-US" dirty="0" smtClean="0"/>
              <a:t> </a:t>
            </a:r>
            <a:r>
              <a:rPr lang="en-US" dirty="0" err="1" smtClean="0"/>
              <a:t>kan</a:t>
            </a:r>
            <a:r>
              <a:rPr lang="en-US" dirty="0" smtClean="0"/>
              <a:t> ORCID </a:t>
            </a:r>
            <a:r>
              <a:rPr lang="en-US" dirty="0" err="1" smtClean="0"/>
              <a:t>gøre</a:t>
            </a:r>
            <a:r>
              <a:rPr lang="en-US" dirty="0" smtClean="0"/>
              <a:t> </a:t>
            </a:r>
            <a:r>
              <a:rPr lang="en-US" dirty="0" err="1" smtClean="0"/>
              <a:t>ved</a:t>
            </a:r>
            <a:r>
              <a:rPr lang="en-US" dirty="0" smtClean="0"/>
              <a:t> </a:t>
            </a:r>
            <a:r>
              <a:rPr lang="en-US" dirty="0" err="1" smtClean="0"/>
              <a:t>det</a:t>
            </a:r>
            <a:r>
              <a:rPr lang="en-US" dirty="0" smtClean="0"/>
              <a:t>?</a:t>
            </a:r>
            <a:endParaRPr lang="en-US" dirty="0"/>
          </a:p>
        </p:txBody>
      </p:sp>
    </p:spTree>
    <p:extLst>
      <p:ext uri="{BB962C8B-B14F-4D97-AF65-F5344CB8AC3E}">
        <p14:creationId xmlns:p14="http://schemas.microsoft.com/office/powerpoint/2010/main" val="1008128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Lokal</a:t>
            </a:r>
            <a:r>
              <a:rPr lang="en-US" dirty="0" smtClean="0"/>
              <a:t> </a:t>
            </a:r>
            <a:r>
              <a:rPr lang="en-US" dirty="0" err="1" smtClean="0"/>
              <a:t>implementering</a:t>
            </a:r>
            <a:r>
              <a:rPr lang="en-US" dirty="0" smtClean="0"/>
              <a:t> på </a:t>
            </a:r>
            <a:r>
              <a:rPr lang="en-US" dirty="0" err="1" smtClean="0"/>
              <a:t>vores</a:t>
            </a:r>
            <a:r>
              <a:rPr lang="en-US" dirty="0" smtClean="0"/>
              <a:t> </a:t>
            </a:r>
            <a:r>
              <a:rPr lang="en-US" dirty="0" err="1" smtClean="0"/>
              <a:t>universitet</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a:t>
            </a:r>
          </a:p>
          <a:p>
            <a:pPr marL="342900" indent="-342900">
              <a:buFont typeface="Arial"/>
              <a:buChar char="•"/>
            </a:pPr>
            <a:r>
              <a:rPr lang="en-US" dirty="0" smtClean="0"/>
              <a:t>-</a:t>
            </a:r>
          </a:p>
          <a:p>
            <a:pPr marL="342900" indent="-342900">
              <a:buFont typeface="Arial"/>
              <a:buChar char="•"/>
            </a:pPr>
            <a:r>
              <a:rPr lang="en-US" dirty="0" smtClean="0"/>
              <a:t>-</a:t>
            </a:r>
          </a:p>
          <a:p>
            <a:pPr marL="342900" indent="-342900">
              <a:buFont typeface="Arial"/>
              <a:buChar char="•"/>
            </a:pPr>
            <a:r>
              <a:rPr lang="en-US" dirty="0" smtClean="0"/>
              <a:t>-</a:t>
            </a:r>
          </a:p>
          <a:p>
            <a:pPr marL="342900" indent="-342900">
              <a:buFont typeface="Arial"/>
              <a:buChar char="•"/>
            </a:pPr>
            <a:r>
              <a:rPr lang="en-US" dirty="0" smtClean="0"/>
              <a:t>-</a:t>
            </a:r>
          </a:p>
          <a:p>
            <a:pPr marL="342900" indent="-342900">
              <a:buFont typeface="Arial"/>
              <a:buChar char="•"/>
            </a:pPr>
            <a:r>
              <a:rPr lang="en-US" dirty="0"/>
              <a:t>-</a:t>
            </a:r>
            <a:endParaRPr lang="en-US" dirty="0" smtClean="0"/>
          </a:p>
        </p:txBody>
      </p:sp>
      <p:sp>
        <p:nvSpPr>
          <p:cNvPr id="4" name="Slide Number Placeholder 3"/>
          <p:cNvSpPr>
            <a:spLocks noGrp="1"/>
          </p:cNvSpPr>
          <p:nvPr>
            <p:ph type="sldNum" sz="quarter" idx="10"/>
          </p:nvPr>
        </p:nvSpPr>
        <p:spPr/>
        <p:txBody>
          <a:bodyPr/>
          <a:lstStyle/>
          <a:p>
            <a:fld id="{D686B8CC-193F-4250-BC1F-F7A4E6423114}" type="slidenum">
              <a:rPr lang="en-US" smtClean="0"/>
              <a:pPr/>
              <a:t>30</a:t>
            </a:fld>
            <a:endParaRPr lang="en-US"/>
          </a:p>
        </p:txBody>
      </p:sp>
    </p:spTree>
    <p:extLst>
      <p:ext uri="{BB962C8B-B14F-4D97-AF65-F5344CB8AC3E}">
        <p14:creationId xmlns:p14="http://schemas.microsoft.com/office/powerpoint/2010/main" val="676388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264" y="217013"/>
            <a:ext cx="7445375" cy="854075"/>
          </a:xfrm>
        </p:spPr>
        <p:txBody>
          <a:bodyPr/>
          <a:lstStyle/>
          <a:p>
            <a:r>
              <a:rPr lang="en-US" dirty="0" smtClean="0"/>
              <a:t>De </a:t>
            </a:r>
            <a:r>
              <a:rPr lang="en-US" dirty="0" err="1" smtClean="0"/>
              <a:t>sidste</a:t>
            </a:r>
            <a:r>
              <a:rPr lang="en-US" dirty="0" smtClean="0"/>
              <a:t> </a:t>
            </a:r>
            <a:r>
              <a:rPr lang="en-US" dirty="0" err="1" smtClean="0"/>
              <a:t>bemærkninger</a:t>
            </a:r>
            <a:r>
              <a:rPr lang="en-US" dirty="0" smtClean="0"/>
              <a:t> om ORCID</a:t>
            </a:r>
            <a:endParaRPr lang="en-US" dirty="0"/>
          </a:p>
        </p:txBody>
      </p:sp>
      <p:sp>
        <p:nvSpPr>
          <p:cNvPr id="3" name="Content Placeholder 2"/>
          <p:cNvSpPr>
            <a:spLocks noGrp="1"/>
          </p:cNvSpPr>
          <p:nvPr>
            <p:ph idx="1"/>
          </p:nvPr>
        </p:nvSpPr>
        <p:spPr>
          <a:xfrm>
            <a:off x="793788" y="1305446"/>
            <a:ext cx="8350212" cy="4793728"/>
          </a:xfrm>
        </p:spPr>
        <p:txBody>
          <a:bodyPr/>
          <a:lstStyle/>
          <a:p>
            <a:pPr marL="342900" indent="-342900">
              <a:buFont typeface="Arial"/>
              <a:buChar char="•"/>
            </a:pPr>
            <a:r>
              <a:rPr lang="en-US" dirty="0" err="1" smtClean="0">
                <a:ln>
                  <a:noFill/>
                </a:ln>
              </a:rPr>
              <a:t>En</a:t>
            </a:r>
            <a:r>
              <a:rPr lang="en-US" dirty="0" smtClean="0">
                <a:ln>
                  <a:noFill/>
                </a:ln>
              </a:rPr>
              <a:t> </a:t>
            </a:r>
            <a:r>
              <a:rPr lang="en-US" dirty="0" err="1" smtClean="0">
                <a:ln>
                  <a:noFill/>
                </a:ln>
              </a:rPr>
              <a:t>uafhængig</a:t>
            </a:r>
            <a:r>
              <a:rPr lang="en-US" dirty="0" smtClean="0">
                <a:ln>
                  <a:noFill/>
                </a:ln>
              </a:rPr>
              <a:t>, </a:t>
            </a:r>
            <a:r>
              <a:rPr lang="en-US" dirty="0" err="1" smtClean="0">
                <a:ln>
                  <a:noFill/>
                </a:ln>
              </a:rPr>
              <a:t>almennyttig</a:t>
            </a:r>
            <a:r>
              <a:rPr lang="en-US" dirty="0" smtClean="0">
                <a:ln>
                  <a:noFill/>
                </a:ln>
              </a:rPr>
              <a:t> </a:t>
            </a:r>
            <a:r>
              <a:rPr lang="en-US" dirty="0" err="1" smtClean="0">
                <a:ln>
                  <a:noFill/>
                </a:ln>
              </a:rPr>
              <a:t>organisation</a:t>
            </a:r>
            <a:r>
              <a:rPr lang="en-US" dirty="0" smtClean="0">
                <a:ln>
                  <a:noFill/>
                </a:ln>
              </a:rPr>
              <a:t> med </a:t>
            </a:r>
            <a:r>
              <a:rPr lang="en-US" dirty="0" err="1" smtClean="0">
                <a:ln>
                  <a:noFill/>
                </a:ln>
              </a:rPr>
              <a:t>lokal</a:t>
            </a:r>
            <a:r>
              <a:rPr lang="en-US" dirty="0" smtClean="0">
                <a:ln>
                  <a:noFill/>
                </a:ln>
              </a:rPr>
              <a:t> </a:t>
            </a:r>
            <a:r>
              <a:rPr lang="en-US" dirty="0" err="1" smtClean="0">
                <a:ln>
                  <a:noFill/>
                </a:ln>
              </a:rPr>
              <a:t>forankring</a:t>
            </a:r>
            <a:endParaRPr lang="en-US" dirty="0" smtClean="0">
              <a:ln>
                <a:noFill/>
              </a:ln>
            </a:endParaRPr>
          </a:p>
          <a:p>
            <a:pPr marL="342900" indent="-342900">
              <a:buFont typeface="Arial"/>
              <a:buChar char="•"/>
            </a:pPr>
            <a:r>
              <a:rPr lang="en-US" dirty="0" err="1" smtClean="0">
                <a:ln>
                  <a:noFill/>
                </a:ln>
              </a:rPr>
              <a:t>Det</a:t>
            </a:r>
            <a:r>
              <a:rPr lang="en-US" dirty="0" smtClean="0">
                <a:ln>
                  <a:noFill/>
                </a:ln>
              </a:rPr>
              <a:t> </a:t>
            </a:r>
            <a:r>
              <a:rPr lang="en-US" dirty="0" err="1" smtClean="0">
                <a:ln>
                  <a:noFill/>
                </a:ln>
              </a:rPr>
              <a:t>er</a:t>
            </a:r>
            <a:r>
              <a:rPr lang="en-US" dirty="0" smtClean="0">
                <a:ln>
                  <a:noFill/>
                </a:ln>
              </a:rPr>
              <a:t> gratis!</a:t>
            </a:r>
          </a:p>
          <a:p>
            <a:pPr marL="342900" indent="-342900">
              <a:buFont typeface="Arial"/>
              <a:buChar char="•"/>
            </a:pPr>
            <a:r>
              <a:rPr lang="en-US" dirty="0" smtClean="0">
                <a:ln>
                  <a:noFill/>
                </a:ln>
              </a:rPr>
              <a:t>Du </a:t>
            </a:r>
            <a:r>
              <a:rPr lang="en-US" dirty="0" err="1" smtClean="0">
                <a:ln>
                  <a:noFill/>
                </a:ln>
              </a:rPr>
              <a:t>har</a:t>
            </a:r>
            <a:r>
              <a:rPr lang="en-US" dirty="0" smtClean="0">
                <a:ln>
                  <a:noFill/>
                </a:ln>
              </a:rPr>
              <a:t> </a:t>
            </a:r>
            <a:r>
              <a:rPr lang="en-US" dirty="0" err="1" smtClean="0">
                <a:ln>
                  <a:noFill/>
                </a:ln>
              </a:rPr>
              <a:t>hånd</a:t>
            </a:r>
            <a:r>
              <a:rPr lang="en-US" dirty="0" smtClean="0">
                <a:ln>
                  <a:noFill/>
                </a:ln>
              </a:rPr>
              <a:t> </a:t>
            </a:r>
            <a:r>
              <a:rPr lang="en-US" dirty="0" err="1" smtClean="0">
                <a:ln>
                  <a:noFill/>
                </a:ln>
              </a:rPr>
              <a:t>i</a:t>
            </a:r>
            <a:r>
              <a:rPr lang="en-US" dirty="0" smtClean="0">
                <a:ln>
                  <a:noFill/>
                </a:ln>
              </a:rPr>
              <a:t> </a:t>
            </a:r>
            <a:r>
              <a:rPr lang="en-US" dirty="0" err="1" smtClean="0">
                <a:ln>
                  <a:noFill/>
                </a:ln>
              </a:rPr>
              <a:t>hanke</a:t>
            </a:r>
            <a:r>
              <a:rPr lang="en-US" dirty="0" smtClean="0">
                <a:ln>
                  <a:noFill/>
                </a:ln>
              </a:rPr>
              <a:t> med </a:t>
            </a:r>
            <a:r>
              <a:rPr lang="en-US" dirty="0" err="1" smtClean="0">
                <a:ln>
                  <a:noFill/>
                </a:ln>
              </a:rPr>
              <a:t>datasikkerheden</a:t>
            </a:r>
            <a:endParaRPr lang="en-US" dirty="0" smtClean="0">
              <a:ln>
                <a:noFill/>
              </a:ln>
            </a:endParaRPr>
          </a:p>
          <a:p>
            <a:pPr marL="342900" indent="-342900">
              <a:buFont typeface="Arial"/>
              <a:buChar char="•"/>
            </a:pPr>
            <a:r>
              <a:rPr lang="en-US" dirty="0" smtClean="0">
                <a:ln>
                  <a:noFill/>
                </a:ln>
              </a:rPr>
              <a:t>Et </a:t>
            </a:r>
            <a:r>
              <a:rPr lang="en-US" dirty="0" err="1" smtClean="0">
                <a:ln>
                  <a:noFill/>
                </a:ln>
              </a:rPr>
              <a:t>enkelt</a:t>
            </a:r>
            <a:r>
              <a:rPr lang="en-US" dirty="0" smtClean="0">
                <a:ln>
                  <a:noFill/>
                </a:ln>
              </a:rPr>
              <a:t> ID der </a:t>
            </a:r>
            <a:r>
              <a:rPr lang="en-US" dirty="0" err="1" smtClean="0">
                <a:ln>
                  <a:noFill/>
                </a:ln>
              </a:rPr>
              <a:t>kan</a:t>
            </a:r>
            <a:r>
              <a:rPr lang="en-US" dirty="0" smtClean="0">
                <a:ln>
                  <a:noFill/>
                </a:ln>
              </a:rPr>
              <a:t> </a:t>
            </a:r>
            <a:r>
              <a:rPr lang="en-US" dirty="0" err="1" smtClean="0">
                <a:ln>
                  <a:noFill/>
                </a:ln>
              </a:rPr>
              <a:t>forbindes</a:t>
            </a:r>
            <a:r>
              <a:rPr lang="en-US" dirty="0" smtClean="0">
                <a:ln>
                  <a:noFill/>
                </a:ln>
              </a:rPr>
              <a:t> med </a:t>
            </a:r>
            <a:r>
              <a:rPr lang="en-US" dirty="0" err="1" smtClean="0">
                <a:ln>
                  <a:noFill/>
                </a:ln>
              </a:rPr>
              <a:t>andre</a:t>
            </a:r>
            <a:r>
              <a:rPr lang="en-US" dirty="0" smtClean="0">
                <a:ln>
                  <a:noFill/>
                </a:ln>
              </a:rPr>
              <a:t> </a:t>
            </a:r>
            <a:r>
              <a:rPr lang="en-US" dirty="0" err="1" smtClean="0">
                <a:ln>
                  <a:noFill/>
                </a:ln>
              </a:rPr>
              <a:t>systemer</a:t>
            </a:r>
            <a:endParaRPr lang="en-US" dirty="0" smtClean="0">
              <a:ln>
                <a:noFill/>
              </a:ln>
            </a:endParaRPr>
          </a:p>
          <a:p>
            <a:pPr marL="342900" indent="-342900">
              <a:buFont typeface="Arial"/>
              <a:buChar char="•"/>
            </a:pPr>
            <a:r>
              <a:rPr lang="en-US" dirty="0" err="1" smtClean="0">
                <a:ln>
                  <a:noFill/>
                </a:ln>
              </a:rPr>
              <a:t>Få</a:t>
            </a:r>
            <a:r>
              <a:rPr lang="en-US" dirty="0" smtClean="0">
                <a:ln>
                  <a:noFill/>
                </a:ln>
              </a:rPr>
              <a:t> </a:t>
            </a:r>
            <a:r>
              <a:rPr lang="en-US" dirty="0" err="1" smtClean="0">
                <a:ln>
                  <a:noFill/>
                </a:ln>
              </a:rPr>
              <a:t>anerkendelse</a:t>
            </a:r>
            <a:r>
              <a:rPr lang="en-US" dirty="0" smtClean="0">
                <a:ln>
                  <a:noFill/>
                </a:ln>
              </a:rPr>
              <a:t> for AL din </a:t>
            </a:r>
            <a:r>
              <a:rPr lang="en-US" dirty="0" err="1" smtClean="0">
                <a:ln>
                  <a:noFill/>
                </a:ln>
              </a:rPr>
              <a:t>forskning</a:t>
            </a:r>
            <a:endParaRPr lang="en-US" dirty="0" smtClean="0">
              <a:ln>
                <a:noFill/>
              </a:ln>
            </a:endParaRPr>
          </a:p>
          <a:p>
            <a:pPr marL="342900" indent="-342900">
              <a:buFont typeface="Arial"/>
              <a:buChar char="•"/>
            </a:pPr>
            <a:r>
              <a:rPr lang="en-US" dirty="0" smtClean="0">
                <a:ln>
                  <a:noFill/>
                </a:ln>
              </a:rPr>
              <a:t>Et ID der </a:t>
            </a:r>
            <a:r>
              <a:rPr lang="en-US" dirty="0" err="1" smtClean="0">
                <a:ln>
                  <a:noFill/>
                </a:ln>
              </a:rPr>
              <a:t>følger</a:t>
            </a:r>
            <a:r>
              <a:rPr lang="en-US" dirty="0" smtClean="0">
                <a:ln>
                  <a:noFill/>
                </a:ln>
              </a:rPr>
              <a:t> dig </a:t>
            </a:r>
            <a:r>
              <a:rPr lang="en-US" dirty="0" err="1" smtClean="0">
                <a:ln>
                  <a:noFill/>
                </a:ln>
              </a:rPr>
              <a:t>gennem</a:t>
            </a:r>
            <a:r>
              <a:rPr lang="en-US" dirty="0" smtClean="0">
                <a:ln>
                  <a:noFill/>
                </a:ln>
              </a:rPr>
              <a:t> hele din </a:t>
            </a:r>
            <a:r>
              <a:rPr lang="en-US" dirty="0" err="1" smtClean="0">
                <a:ln>
                  <a:noFill/>
                </a:ln>
              </a:rPr>
              <a:t>karriere</a:t>
            </a:r>
            <a:endParaRPr lang="en-US" dirty="0" smtClean="0">
              <a:ln>
                <a:noFill/>
              </a:ln>
            </a:endParaRPr>
          </a:p>
          <a:p>
            <a:pPr marL="342900" indent="-342900">
              <a:buFont typeface="Arial"/>
              <a:buChar char="•"/>
            </a:pPr>
            <a:r>
              <a:rPr lang="en-US" dirty="0" err="1" smtClean="0">
                <a:ln>
                  <a:noFill/>
                </a:ln>
              </a:rPr>
              <a:t>Brug</a:t>
            </a:r>
            <a:r>
              <a:rPr lang="en-US" dirty="0" smtClean="0">
                <a:ln>
                  <a:noFill/>
                </a:ln>
              </a:rPr>
              <a:t> </a:t>
            </a:r>
            <a:r>
              <a:rPr lang="en-US" dirty="0" err="1" smtClean="0">
                <a:ln>
                  <a:noFill/>
                </a:ln>
              </a:rPr>
              <a:t>mindre</a:t>
            </a:r>
            <a:r>
              <a:rPr lang="en-US" dirty="0" smtClean="0">
                <a:ln>
                  <a:noFill/>
                </a:ln>
              </a:rPr>
              <a:t> </a:t>
            </a:r>
            <a:r>
              <a:rPr lang="en-US" dirty="0" err="1" smtClean="0">
                <a:ln>
                  <a:noFill/>
                </a:ln>
              </a:rPr>
              <a:t>tid</a:t>
            </a:r>
            <a:r>
              <a:rPr lang="en-US" dirty="0" smtClean="0">
                <a:ln>
                  <a:noFill/>
                </a:ln>
              </a:rPr>
              <a:t> </a:t>
            </a:r>
            <a:r>
              <a:rPr lang="en-US" dirty="0" err="1" smtClean="0">
                <a:ln>
                  <a:noFill/>
                </a:ln>
              </a:rPr>
              <a:t>på</a:t>
            </a:r>
            <a:r>
              <a:rPr lang="en-US" dirty="0" smtClean="0">
                <a:ln>
                  <a:noFill/>
                </a:ln>
              </a:rPr>
              <a:t> </a:t>
            </a:r>
            <a:r>
              <a:rPr lang="en-US" dirty="0" err="1" smtClean="0">
                <a:ln>
                  <a:noFill/>
                </a:ln>
              </a:rPr>
              <a:t>dataregistrering</a:t>
            </a:r>
            <a:endParaRPr lang="en-US" dirty="0" smtClean="0">
              <a:ln>
                <a:noFill/>
              </a:ln>
            </a:endParaRPr>
          </a:p>
          <a:p>
            <a:pPr marL="342900" indent="-342900">
              <a:buFont typeface="Arial"/>
              <a:buChar char="•"/>
            </a:pPr>
            <a:r>
              <a:rPr lang="en-US" dirty="0" smtClean="0">
                <a:ln>
                  <a:noFill/>
                </a:ln>
              </a:rPr>
              <a:t>Du </a:t>
            </a:r>
            <a:r>
              <a:rPr lang="en-US" dirty="0" err="1" smtClean="0">
                <a:ln>
                  <a:noFill/>
                </a:ln>
              </a:rPr>
              <a:t>frigør</a:t>
            </a:r>
            <a:r>
              <a:rPr lang="en-US" dirty="0" smtClean="0">
                <a:ln>
                  <a:noFill/>
                </a:ln>
              </a:rPr>
              <a:t> </a:t>
            </a:r>
            <a:r>
              <a:rPr lang="en-US" dirty="0" err="1" smtClean="0">
                <a:ln>
                  <a:noFill/>
                </a:ln>
              </a:rPr>
              <a:t>tid</a:t>
            </a:r>
            <a:r>
              <a:rPr lang="en-US" dirty="0" smtClean="0">
                <a:ln>
                  <a:noFill/>
                </a:ln>
              </a:rPr>
              <a:t> </a:t>
            </a:r>
            <a:r>
              <a:rPr lang="en-US" dirty="0" err="1" smtClean="0">
                <a:ln>
                  <a:noFill/>
                </a:ln>
              </a:rPr>
              <a:t>til</a:t>
            </a:r>
            <a:r>
              <a:rPr lang="en-US" dirty="0" smtClean="0">
                <a:ln>
                  <a:noFill/>
                </a:ln>
              </a:rPr>
              <a:t> </a:t>
            </a:r>
            <a:r>
              <a:rPr lang="en-US" dirty="0" err="1" smtClean="0">
                <a:ln>
                  <a:noFill/>
                </a:ln>
              </a:rPr>
              <a:t>forskning</a:t>
            </a:r>
            <a:endParaRPr lang="en-US" dirty="0"/>
          </a:p>
        </p:txBody>
      </p:sp>
    </p:spTree>
    <p:extLst>
      <p:ext uri="{BB962C8B-B14F-4D97-AF65-F5344CB8AC3E}">
        <p14:creationId xmlns:p14="http://schemas.microsoft.com/office/powerpoint/2010/main" val="1867579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71780"/>
            <a:ext cx="7445375" cy="854075"/>
          </a:xfrm>
        </p:spPr>
        <p:txBody>
          <a:bodyPr/>
          <a:lstStyle/>
          <a:p>
            <a:r>
              <a:rPr lang="en-US" dirty="0" err="1" smtClean="0"/>
              <a:t>Få</a:t>
            </a:r>
            <a:r>
              <a:rPr lang="en-US" dirty="0" smtClean="0"/>
              <a:t> mere at vide </a:t>
            </a:r>
            <a:r>
              <a:rPr lang="en-US" dirty="0" err="1" smtClean="0"/>
              <a:t>og</a:t>
            </a:r>
            <a:r>
              <a:rPr lang="en-US" dirty="0" smtClean="0"/>
              <a:t> </a:t>
            </a:r>
            <a:r>
              <a:rPr lang="en-US" dirty="0" err="1" smtClean="0"/>
              <a:t>følg</a:t>
            </a:r>
            <a:r>
              <a:rPr lang="en-US" dirty="0" smtClean="0"/>
              <a:t> med </a:t>
            </a:r>
            <a:r>
              <a:rPr lang="en-US" dirty="0" err="1" smtClean="0"/>
              <a:t>på</a:t>
            </a:r>
            <a:r>
              <a:rPr lang="en-US" dirty="0" smtClean="0"/>
              <a:t>…</a:t>
            </a:r>
            <a:endParaRPr lang="en-US" dirty="0"/>
          </a:p>
        </p:txBody>
      </p:sp>
      <p:sp>
        <p:nvSpPr>
          <p:cNvPr id="3" name="Content Placeholder 2"/>
          <p:cNvSpPr>
            <a:spLocks noGrp="1"/>
          </p:cNvSpPr>
          <p:nvPr>
            <p:ph idx="1"/>
          </p:nvPr>
        </p:nvSpPr>
        <p:spPr>
          <a:xfrm>
            <a:off x="850900" y="1257762"/>
            <a:ext cx="7445375" cy="3732356"/>
          </a:xfrm>
        </p:spPr>
        <p:txBody>
          <a:bodyPr>
            <a:normAutofit/>
          </a:bodyPr>
          <a:lstStyle/>
          <a:p>
            <a:pPr lvl="0"/>
            <a:endParaRPr lang="en-US" dirty="0">
              <a:ln>
                <a:noFill/>
              </a:ln>
            </a:endParaRPr>
          </a:p>
          <a:p>
            <a:pPr marL="1588" lvl="1" indent="0">
              <a:buNone/>
            </a:pPr>
            <a:endParaRPr lang="en-US" dirty="0">
              <a:ln>
                <a:noFill/>
              </a:ln>
              <a:ea typeface="+mn-ea"/>
              <a:cs typeface="+mn-cs"/>
            </a:endParaRPr>
          </a:p>
          <a:p>
            <a:pPr lvl="1"/>
            <a:r>
              <a:rPr lang="en-US" dirty="0" smtClean="0">
                <a:ln>
                  <a:noFill/>
                </a:ln>
                <a:ea typeface="+mn-ea"/>
                <a:cs typeface="+mn-cs"/>
                <a:hlinkClick r:id="rId3"/>
              </a:rPr>
              <a:t>community</a:t>
            </a:r>
            <a:r>
              <a:rPr lang="en-US" dirty="0">
                <a:ln>
                  <a:noFill/>
                </a:ln>
                <a:ea typeface="+mn-ea"/>
                <a:cs typeface="+mn-cs"/>
                <a:hlinkClick r:id="rId3"/>
              </a:rPr>
              <a:t>@orcid.org</a:t>
            </a:r>
            <a:endParaRPr lang="en-US" dirty="0">
              <a:ln>
                <a:noFill/>
              </a:ln>
              <a:ea typeface="+mn-ea"/>
              <a:cs typeface="+mn-cs"/>
            </a:endParaRPr>
          </a:p>
          <a:p>
            <a:r>
              <a:rPr lang="en-US" dirty="0">
                <a:ln>
                  <a:noFill/>
                </a:ln>
              </a:rPr>
              <a:t>Website resources</a:t>
            </a:r>
          </a:p>
          <a:p>
            <a:pPr lvl="1"/>
            <a:r>
              <a:rPr lang="en-US" dirty="0">
                <a:ln>
                  <a:noFill/>
                </a:ln>
                <a:ea typeface="+mn-ea"/>
                <a:cs typeface="+mn-cs"/>
                <a:hlinkClick r:id="rId4"/>
              </a:rPr>
              <a:t>http://support.orcid.org/</a:t>
            </a:r>
            <a:r>
              <a:rPr lang="en-US" dirty="0" smtClean="0">
                <a:ln>
                  <a:noFill/>
                </a:ln>
                <a:ea typeface="+mn-ea"/>
                <a:cs typeface="+mn-cs"/>
                <a:hlinkClick r:id="rId4"/>
              </a:rPr>
              <a:t>knowledgebase</a:t>
            </a:r>
            <a:r>
              <a:rPr lang="en-US" dirty="0" smtClean="0">
                <a:ln>
                  <a:noFill/>
                </a:ln>
                <a:ea typeface="+mn-ea"/>
                <a:cs typeface="+mn-cs"/>
              </a:rPr>
              <a:t> </a:t>
            </a:r>
          </a:p>
          <a:p>
            <a:pPr lvl="1"/>
            <a:r>
              <a:rPr lang="en-US" dirty="0" smtClean="0">
                <a:ln>
                  <a:noFill/>
                </a:ln>
                <a:ea typeface="+mn-ea"/>
                <a:cs typeface="+mn-cs"/>
                <a:hlinkClick r:id="rId5"/>
              </a:rPr>
              <a:t>http://orcid.dk</a:t>
            </a:r>
            <a:endParaRPr lang="en-US" dirty="0" smtClean="0">
              <a:ln>
                <a:noFill/>
              </a:ln>
              <a:ea typeface="+mn-ea"/>
              <a:cs typeface="+mn-cs"/>
            </a:endParaRPr>
          </a:p>
          <a:p>
            <a:pPr marL="1588" lvl="1" indent="0">
              <a:buNone/>
            </a:pPr>
            <a:endParaRPr lang="en-US" dirty="0">
              <a:ln>
                <a:noFill/>
              </a:ln>
              <a:ea typeface="+mn-ea"/>
              <a:cs typeface="+mn-cs"/>
            </a:endParaRPr>
          </a:p>
        </p:txBody>
      </p:sp>
    </p:spTree>
    <p:extLst>
      <p:ext uri="{BB962C8B-B14F-4D97-AF65-F5344CB8AC3E}">
        <p14:creationId xmlns:p14="http://schemas.microsoft.com/office/powerpoint/2010/main" val="4268110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2588" y="6158488"/>
            <a:ext cx="8382000" cy="1800225"/>
          </a:xfrm>
        </p:spPr>
        <p:txBody>
          <a:bodyPr>
            <a:noAutofit/>
          </a:bodyPr>
          <a:lstStyle/>
          <a:p>
            <a:pPr algn="r">
              <a:spcBef>
                <a:spcPts val="0"/>
              </a:spcBef>
            </a:pPr>
            <a:r>
              <a:rPr lang="en-US" sz="2000" dirty="0" err="1" smtClean="0"/>
              <a:t>Opdateret</a:t>
            </a:r>
            <a:r>
              <a:rPr lang="en-US" sz="2000" dirty="0" smtClean="0"/>
              <a:t> 1. </a:t>
            </a:r>
            <a:r>
              <a:rPr lang="en-US" sz="2000" dirty="0" err="1" smtClean="0"/>
              <a:t>september</a:t>
            </a:r>
            <a:r>
              <a:rPr lang="en-US" sz="2000" dirty="0" smtClean="0"/>
              <a:t> 2014</a:t>
            </a:r>
            <a:endParaRPr lang="en-US" sz="1800" dirty="0" smtClean="0">
              <a:solidFill>
                <a:schemeClr val="tx1">
                  <a:lumMod val="50000"/>
                  <a:lumOff val="50000"/>
                </a:schemeClr>
              </a:solidFill>
            </a:endParaRPr>
          </a:p>
          <a:p>
            <a:pPr algn="r">
              <a:spcBef>
                <a:spcPts val="0"/>
              </a:spcBef>
            </a:pPr>
            <a:endParaRPr lang="en-US"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a:p>
            <a:pPr algn="r">
              <a:spcBef>
                <a:spcPts val="0"/>
              </a:spcBef>
            </a:pPr>
            <a:endParaRPr lang="en-US"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a:p>
            <a:pPr algn="r">
              <a:spcBef>
                <a:spcPts val="0"/>
              </a:spcBef>
            </a:pPr>
            <a:endParaRPr lang="en-US"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p:txBody>
      </p:sp>
      <p:sp>
        <p:nvSpPr>
          <p:cNvPr id="2" name="TextBox 1"/>
          <p:cNvSpPr txBox="1"/>
          <p:nvPr/>
        </p:nvSpPr>
        <p:spPr>
          <a:xfrm>
            <a:off x="384307" y="3074923"/>
            <a:ext cx="7664406" cy="584775"/>
          </a:xfrm>
          <a:prstGeom prst="rect">
            <a:avLst/>
          </a:prstGeom>
          <a:noFill/>
        </p:spPr>
        <p:txBody>
          <a:bodyPr wrap="none" rtlCol="0">
            <a:spAutoFit/>
          </a:bodyPr>
          <a:lstStyle/>
          <a:p>
            <a:r>
              <a:rPr lang="en-US" sz="3200" dirty="0" smtClean="0">
                <a:solidFill>
                  <a:schemeClr val="tx1">
                    <a:lumMod val="50000"/>
                    <a:lumOff val="50000"/>
                  </a:schemeClr>
                </a:solidFill>
                <a:latin typeface="Gill Sans MT"/>
                <a:cs typeface="Gill Sans MT"/>
              </a:rPr>
              <a:t>ORCID </a:t>
            </a:r>
            <a:r>
              <a:rPr lang="en-US" sz="3200" dirty="0" err="1" smtClean="0">
                <a:solidFill>
                  <a:schemeClr val="tx1">
                    <a:lumMod val="50000"/>
                    <a:lumOff val="50000"/>
                  </a:schemeClr>
                </a:solidFill>
                <a:latin typeface="Gill Sans MT"/>
                <a:cs typeface="Gill Sans MT"/>
              </a:rPr>
              <a:t>ID’er</a:t>
            </a:r>
            <a:r>
              <a:rPr lang="en-US" sz="3200" dirty="0" smtClean="0">
                <a:solidFill>
                  <a:schemeClr val="tx1">
                    <a:lumMod val="50000"/>
                    <a:lumOff val="50000"/>
                  </a:schemeClr>
                </a:solidFill>
                <a:latin typeface="Gill Sans MT"/>
                <a:cs typeface="Gill Sans MT"/>
              </a:rPr>
              <a:t>: </a:t>
            </a:r>
            <a:r>
              <a:rPr lang="en-US" sz="3200" dirty="0" err="1" smtClean="0">
                <a:solidFill>
                  <a:schemeClr val="tx1">
                    <a:lumMod val="50000"/>
                    <a:lumOff val="50000"/>
                  </a:schemeClr>
                </a:solidFill>
                <a:latin typeface="Gill Sans MT"/>
                <a:cs typeface="Gill Sans MT"/>
              </a:rPr>
              <a:t>Gør</a:t>
            </a:r>
            <a:r>
              <a:rPr lang="en-US" sz="3200" dirty="0" smtClean="0">
                <a:solidFill>
                  <a:schemeClr val="tx1">
                    <a:lumMod val="50000"/>
                    <a:lumOff val="50000"/>
                  </a:schemeClr>
                </a:solidFill>
                <a:latin typeface="Gill Sans MT"/>
                <a:cs typeface="Gill Sans MT"/>
              </a:rPr>
              <a:t> </a:t>
            </a:r>
            <a:r>
              <a:rPr lang="en-US" sz="3200" dirty="0" err="1" smtClean="0">
                <a:solidFill>
                  <a:schemeClr val="tx1">
                    <a:lumMod val="50000"/>
                    <a:lumOff val="50000"/>
                  </a:schemeClr>
                </a:solidFill>
                <a:latin typeface="Gill Sans MT"/>
                <a:cs typeface="Gill Sans MT"/>
              </a:rPr>
              <a:t>forskningen</a:t>
            </a:r>
            <a:r>
              <a:rPr lang="en-US" sz="3200" dirty="0" smtClean="0">
                <a:solidFill>
                  <a:schemeClr val="tx1">
                    <a:lumMod val="50000"/>
                    <a:lumOff val="50000"/>
                  </a:schemeClr>
                </a:solidFill>
                <a:latin typeface="Gill Sans MT"/>
                <a:cs typeface="Gill Sans MT"/>
              </a:rPr>
              <a:t> </a:t>
            </a:r>
            <a:r>
              <a:rPr lang="en-US" sz="3200" dirty="0" err="1" smtClean="0">
                <a:solidFill>
                  <a:schemeClr val="tx1">
                    <a:lumMod val="50000"/>
                    <a:lumOff val="50000"/>
                  </a:schemeClr>
                </a:solidFill>
                <a:latin typeface="Gill Sans MT"/>
                <a:cs typeface="Gill Sans MT"/>
              </a:rPr>
              <a:t>identificerbar</a:t>
            </a:r>
            <a:endParaRPr lang="en-US" sz="3200" dirty="0">
              <a:solidFill>
                <a:schemeClr val="tx1">
                  <a:lumMod val="50000"/>
                  <a:lumOff val="50000"/>
                </a:schemeClr>
              </a:solidFill>
              <a:latin typeface="Gill Sans MT"/>
              <a:cs typeface="Gill Sans MT"/>
            </a:endParaRPr>
          </a:p>
        </p:txBody>
      </p:sp>
    </p:spTree>
    <p:extLst>
      <p:ext uri="{BB962C8B-B14F-4D97-AF65-F5344CB8AC3E}">
        <p14:creationId xmlns:p14="http://schemas.microsoft.com/office/powerpoint/2010/main" val="3349140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58049"/>
            <a:ext cx="9144000" cy="6550224"/>
          </a:xfrm>
          <a:prstGeom prst="rect">
            <a:avLst/>
          </a:prstGeom>
        </p:spPr>
      </p:pic>
      <p:sp>
        <p:nvSpPr>
          <p:cNvPr id="5" name="Title 1"/>
          <p:cNvSpPr>
            <a:spLocks noGrp="1"/>
          </p:cNvSpPr>
          <p:nvPr>
            <p:ph type="title"/>
          </p:nvPr>
        </p:nvSpPr>
        <p:spPr>
          <a:xfrm>
            <a:off x="850900" y="220743"/>
            <a:ext cx="7445375" cy="854075"/>
          </a:xfrm>
        </p:spPr>
        <p:txBody>
          <a:bodyPr>
            <a:normAutofit/>
          </a:bodyPr>
          <a:lstStyle/>
          <a:p>
            <a:r>
              <a:rPr lang="en-US" dirty="0" err="1" smtClean="0"/>
              <a:t>Hvordan</a:t>
            </a:r>
            <a:r>
              <a:rPr lang="en-US" dirty="0" smtClean="0"/>
              <a:t> </a:t>
            </a:r>
            <a:r>
              <a:rPr lang="en-US" dirty="0" err="1" smtClean="0"/>
              <a:t>ser</a:t>
            </a:r>
            <a:r>
              <a:rPr lang="en-US" dirty="0" smtClean="0"/>
              <a:t> </a:t>
            </a:r>
            <a:r>
              <a:rPr lang="en-US" dirty="0" err="1" smtClean="0"/>
              <a:t>en</a:t>
            </a:r>
            <a:r>
              <a:rPr lang="en-US" dirty="0" smtClean="0"/>
              <a:t> side </a:t>
            </a:r>
            <a:r>
              <a:rPr lang="en-US" dirty="0" err="1" smtClean="0"/>
              <a:t>i</a:t>
            </a:r>
            <a:r>
              <a:rPr lang="en-US" dirty="0" smtClean="0"/>
              <a:t> ORCID </a:t>
            </a:r>
            <a:r>
              <a:rPr lang="en-US" dirty="0" err="1" smtClean="0"/>
              <a:t>ud</a:t>
            </a:r>
            <a:r>
              <a:rPr lang="en-US" dirty="0" smtClean="0"/>
              <a:t>?</a:t>
            </a:r>
            <a:endParaRPr lang="en-US" dirty="0"/>
          </a:p>
        </p:txBody>
      </p:sp>
      <p:sp>
        <p:nvSpPr>
          <p:cNvPr id="4" name="Oval 3"/>
          <p:cNvSpPr/>
          <p:nvPr/>
        </p:nvSpPr>
        <p:spPr>
          <a:xfrm>
            <a:off x="157948" y="2943411"/>
            <a:ext cx="2411934" cy="403411"/>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97057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a:stCxn id="45" idx="4"/>
            <a:endCxn id="16" idx="0"/>
          </p:cNvCxnSpPr>
          <p:nvPr/>
        </p:nvCxnSpPr>
        <p:spPr>
          <a:xfrm>
            <a:off x="3460824" y="2566971"/>
            <a:ext cx="80796" cy="2777967"/>
          </a:xfrm>
          <a:prstGeom prst="line">
            <a:avLst/>
          </a:prstGeom>
          <a:ln>
            <a:solidFill>
              <a:srgbClr val="7ABC32"/>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endCxn id="42" idx="7"/>
          </p:cNvCxnSpPr>
          <p:nvPr/>
        </p:nvCxnSpPr>
        <p:spPr>
          <a:xfrm flipH="1">
            <a:off x="2174439" y="4241800"/>
            <a:ext cx="293858" cy="253685"/>
          </a:xfrm>
          <a:prstGeom prst="line">
            <a:avLst/>
          </a:prstGeom>
          <a:ln>
            <a:solidFill>
              <a:srgbClr val="7ABC32"/>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500297" y="4326467"/>
            <a:ext cx="304800" cy="228600"/>
          </a:xfrm>
          <a:prstGeom prst="line">
            <a:avLst/>
          </a:prstGeom>
          <a:ln>
            <a:solidFill>
              <a:srgbClr val="7ABC32"/>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403433" y="2813746"/>
            <a:ext cx="2201061" cy="2273143"/>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0" name="Group 9"/>
          <p:cNvGrpSpPr/>
          <p:nvPr/>
        </p:nvGrpSpPr>
        <p:grpSpPr>
          <a:xfrm>
            <a:off x="4595719" y="2276264"/>
            <a:ext cx="1232170" cy="1272522"/>
            <a:chOff x="2855975" y="0"/>
            <a:chExt cx="1290356" cy="1290356"/>
          </a:xfrm>
          <a:solidFill>
            <a:srgbClr val="37769A"/>
          </a:solidFill>
        </p:grpSpPr>
        <p:sp>
          <p:nvSpPr>
            <p:cNvPr id="20" name="Oval 19"/>
            <p:cNvSpPr/>
            <p:nvPr/>
          </p:nvSpPr>
          <p:spPr>
            <a:xfrm>
              <a:off x="2855975" y="0"/>
              <a:ext cx="1290356" cy="12903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Oval 9"/>
            <p:cNvSpPr/>
            <p:nvPr/>
          </p:nvSpPr>
          <p:spPr>
            <a:xfrm>
              <a:off x="3044943" y="188968"/>
              <a:ext cx="912420" cy="9124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200" kern="1200" dirty="0" err="1" smtClean="0"/>
                <a:t>Bevillings-institutioner</a:t>
              </a:r>
              <a:endParaRPr lang="en-US" sz="1200" kern="1200" dirty="0"/>
            </a:p>
          </p:txBody>
        </p:sp>
      </p:grpSp>
      <p:grpSp>
        <p:nvGrpSpPr>
          <p:cNvPr id="11" name="Group 10"/>
          <p:cNvGrpSpPr/>
          <p:nvPr/>
        </p:nvGrpSpPr>
        <p:grpSpPr>
          <a:xfrm>
            <a:off x="4739128" y="4208537"/>
            <a:ext cx="1232170" cy="1272522"/>
            <a:chOff x="3546733" y="1696552"/>
            <a:chExt cx="1290356" cy="1290356"/>
          </a:xfrm>
          <a:solidFill>
            <a:srgbClr val="37769A"/>
          </a:solidFill>
        </p:grpSpPr>
        <p:sp>
          <p:nvSpPr>
            <p:cNvPr id="18" name="Oval 17"/>
            <p:cNvSpPr/>
            <p:nvPr/>
          </p:nvSpPr>
          <p:spPr>
            <a:xfrm>
              <a:off x="3546733" y="1696552"/>
              <a:ext cx="1290356" cy="12903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Oval 11"/>
            <p:cNvSpPr/>
            <p:nvPr/>
          </p:nvSpPr>
          <p:spPr>
            <a:xfrm>
              <a:off x="3754359" y="1885521"/>
              <a:ext cx="905438" cy="9633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kern="1200" dirty="0" err="1" smtClean="0"/>
                <a:t>Anden</a:t>
              </a:r>
              <a:r>
                <a:rPr lang="en-US" sz="1200" kern="1200" dirty="0" smtClean="0"/>
                <a:t> </a:t>
              </a:r>
              <a:r>
                <a:rPr lang="en-US" sz="1200" kern="1200" dirty="0" err="1" smtClean="0"/>
                <a:t>identificeringaf</a:t>
              </a:r>
              <a:r>
                <a:rPr lang="en-US" sz="1200" kern="1200" dirty="0" smtClean="0"/>
                <a:t> </a:t>
              </a:r>
              <a:r>
                <a:rPr lang="en-US" sz="1200" kern="1200" dirty="0" err="1" smtClean="0"/>
                <a:t>forskning</a:t>
              </a:r>
              <a:endParaRPr lang="en-US" sz="1200" kern="1200" dirty="0"/>
            </a:p>
          </p:txBody>
        </p:sp>
      </p:grpSp>
      <p:grpSp>
        <p:nvGrpSpPr>
          <p:cNvPr id="12" name="Group 11"/>
          <p:cNvGrpSpPr/>
          <p:nvPr/>
        </p:nvGrpSpPr>
        <p:grpSpPr>
          <a:xfrm>
            <a:off x="2925535" y="5344938"/>
            <a:ext cx="1232170" cy="1272522"/>
            <a:chOff x="3248536" y="3202969"/>
            <a:chExt cx="1290356" cy="1290356"/>
          </a:xfrm>
          <a:solidFill>
            <a:srgbClr val="37769A"/>
          </a:solidFill>
        </p:grpSpPr>
        <p:sp>
          <p:nvSpPr>
            <p:cNvPr id="16" name="Oval 15"/>
            <p:cNvSpPr/>
            <p:nvPr/>
          </p:nvSpPr>
          <p:spPr>
            <a:xfrm>
              <a:off x="3248536" y="3202969"/>
              <a:ext cx="1290356" cy="12903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Oval 13"/>
            <p:cNvSpPr/>
            <p:nvPr/>
          </p:nvSpPr>
          <p:spPr>
            <a:xfrm>
              <a:off x="3464563" y="3421647"/>
              <a:ext cx="912420" cy="8453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200" dirty="0" err="1" smtClean="0"/>
                <a:t>Forskning</a:t>
              </a:r>
              <a:r>
                <a:rPr lang="en-US" sz="1200" dirty="0" smtClean="0"/>
                <a:t> </a:t>
              </a:r>
              <a:r>
                <a:rPr lang="en-US" sz="1200" dirty="0" err="1" smtClean="0"/>
                <a:t>og</a:t>
              </a:r>
              <a:r>
                <a:rPr lang="en-US" sz="1200" dirty="0" smtClean="0"/>
                <a:t> </a:t>
              </a:r>
              <a:r>
                <a:rPr lang="en-US" sz="1200" dirty="0" err="1" smtClean="0"/>
                <a:t>videnskabelig</a:t>
              </a:r>
              <a:r>
                <a:rPr lang="en-US" sz="1200" dirty="0" smtClean="0"/>
                <a:t> </a:t>
              </a:r>
              <a:r>
                <a:rPr lang="en-US" sz="1200" dirty="0" err="1" smtClean="0"/>
                <a:t>selskaber</a:t>
              </a:r>
              <a:endParaRPr lang="en-US" sz="1200" kern="1200" dirty="0"/>
            </a:p>
          </p:txBody>
        </p:sp>
      </p:grpSp>
      <p:grpSp>
        <p:nvGrpSpPr>
          <p:cNvPr id="13" name="Group 12"/>
          <p:cNvGrpSpPr/>
          <p:nvPr/>
        </p:nvGrpSpPr>
        <p:grpSpPr>
          <a:xfrm>
            <a:off x="1032166" y="2404126"/>
            <a:ext cx="1266265" cy="1272522"/>
            <a:chOff x="645145" y="4581852"/>
            <a:chExt cx="1326061" cy="1290356"/>
          </a:xfrm>
          <a:solidFill>
            <a:srgbClr val="37769A"/>
          </a:solidFill>
        </p:grpSpPr>
        <p:sp>
          <p:nvSpPr>
            <p:cNvPr id="14" name="Oval 13"/>
            <p:cNvSpPr/>
            <p:nvPr/>
          </p:nvSpPr>
          <p:spPr>
            <a:xfrm>
              <a:off x="645145" y="4581852"/>
              <a:ext cx="1326061" cy="12903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Oval 15"/>
            <p:cNvSpPr/>
            <p:nvPr/>
          </p:nvSpPr>
          <p:spPr>
            <a:xfrm>
              <a:off x="820680" y="4770820"/>
              <a:ext cx="937667" cy="9124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200" kern="1200" dirty="0" err="1" smtClean="0"/>
                <a:t>Forlag</a:t>
              </a:r>
              <a:r>
                <a:rPr lang="en-US" sz="1200" kern="1200" dirty="0" smtClean="0"/>
                <a:t> / </a:t>
              </a:r>
              <a:r>
                <a:rPr lang="en-US" sz="1200" kern="1200" dirty="0" err="1" smtClean="0"/>
                <a:t>Systemer</a:t>
              </a:r>
              <a:r>
                <a:rPr lang="en-US" sz="1200" kern="1200" dirty="0" smtClean="0"/>
                <a:t> </a:t>
              </a:r>
              <a:r>
                <a:rPr lang="en-US" sz="1200" kern="1200" dirty="0" err="1" smtClean="0"/>
                <a:t>til</a:t>
              </a:r>
              <a:r>
                <a:rPr lang="en-US" sz="1200" kern="1200" dirty="0" smtClean="0"/>
                <a:t> </a:t>
              </a:r>
              <a:r>
                <a:rPr lang="en-US" sz="1200" kern="1200" dirty="0" err="1" smtClean="0"/>
                <a:t>manuskript-indlevering</a:t>
              </a:r>
              <a:endParaRPr lang="en-US" sz="1200" kern="1200" dirty="0"/>
            </a:p>
          </p:txBody>
        </p:sp>
      </p:grpSp>
      <p:grpSp>
        <p:nvGrpSpPr>
          <p:cNvPr id="41" name="Group 40"/>
          <p:cNvGrpSpPr/>
          <p:nvPr/>
        </p:nvGrpSpPr>
        <p:grpSpPr>
          <a:xfrm>
            <a:off x="1090721" y="4303058"/>
            <a:ext cx="1269655" cy="1313973"/>
            <a:chOff x="2816724" y="11128"/>
            <a:chExt cx="1329611" cy="1332388"/>
          </a:xfrm>
          <a:solidFill>
            <a:srgbClr val="37769A"/>
          </a:solidFill>
        </p:grpSpPr>
        <p:sp>
          <p:nvSpPr>
            <p:cNvPr id="42" name="Oval 41"/>
            <p:cNvSpPr/>
            <p:nvPr/>
          </p:nvSpPr>
          <p:spPr>
            <a:xfrm>
              <a:off x="2816724" y="11128"/>
              <a:ext cx="1329611" cy="1332388"/>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3" name="Oval 9"/>
            <p:cNvSpPr/>
            <p:nvPr/>
          </p:nvSpPr>
          <p:spPr>
            <a:xfrm>
              <a:off x="2960449" y="266669"/>
              <a:ext cx="970096" cy="8635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200" dirty="0" err="1" smtClean="0"/>
                <a:t>Institutionelle</a:t>
              </a:r>
              <a:r>
                <a:rPr lang="en-US" sz="1200" dirty="0" smtClean="0"/>
                <a:t> </a:t>
              </a:r>
              <a:r>
                <a:rPr lang="en-US" sz="1200" dirty="0" err="1" smtClean="0"/>
                <a:t>arkiver</a:t>
              </a:r>
              <a:r>
                <a:rPr lang="en-US" sz="1200" dirty="0" smtClean="0"/>
                <a:t> mm.</a:t>
              </a:r>
              <a:endParaRPr lang="en-US" sz="1200" kern="1200" dirty="0"/>
            </a:p>
          </p:txBody>
        </p:sp>
      </p:grpSp>
      <p:grpSp>
        <p:nvGrpSpPr>
          <p:cNvPr id="44" name="Group 43"/>
          <p:cNvGrpSpPr/>
          <p:nvPr/>
        </p:nvGrpSpPr>
        <p:grpSpPr>
          <a:xfrm>
            <a:off x="2844739" y="1294449"/>
            <a:ext cx="1232170" cy="1272522"/>
            <a:chOff x="3640039" y="1453956"/>
            <a:chExt cx="1290356" cy="1290356"/>
          </a:xfrm>
          <a:solidFill>
            <a:srgbClr val="37769A"/>
          </a:solidFill>
        </p:grpSpPr>
        <p:sp>
          <p:nvSpPr>
            <p:cNvPr id="45" name="Oval 44"/>
            <p:cNvSpPr/>
            <p:nvPr/>
          </p:nvSpPr>
          <p:spPr>
            <a:xfrm>
              <a:off x="3640039" y="1453956"/>
              <a:ext cx="1290356" cy="12903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Oval 11"/>
            <p:cNvSpPr/>
            <p:nvPr/>
          </p:nvSpPr>
          <p:spPr>
            <a:xfrm>
              <a:off x="3833420" y="1642924"/>
              <a:ext cx="912420" cy="9124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kern="1200" dirty="0" err="1" smtClean="0"/>
                <a:t>Universiteter</a:t>
              </a:r>
              <a:r>
                <a:rPr lang="en-US" sz="1200" kern="1200" dirty="0" smtClean="0"/>
                <a:t> </a:t>
              </a:r>
              <a:r>
                <a:rPr lang="en-US" sz="1200" kern="1200" dirty="0" err="1" smtClean="0"/>
                <a:t>og</a:t>
              </a:r>
              <a:r>
                <a:rPr lang="en-US" sz="1200" kern="1200" dirty="0" smtClean="0"/>
                <a:t> </a:t>
              </a:r>
              <a:r>
                <a:rPr lang="en-US" sz="1200" kern="1200" dirty="0" err="1" smtClean="0"/>
                <a:t>forsknings-institutioner</a:t>
              </a:r>
              <a:endParaRPr lang="en-US" sz="1200" kern="1200" dirty="0"/>
            </a:p>
          </p:txBody>
        </p:sp>
      </p:grpSp>
      <p:sp>
        <p:nvSpPr>
          <p:cNvPr id="22" name="Title 4"/>
          <p:cNvSpPr txBox="1">
            <a:spLocks/>
          </p:cNvSpPr>
          <p:nvPr/>
        </p:nvSpPr>
        <p:spPr>
          <a:xfrm>
            <a:off x="789500" y="658548"/>
            <a:ext cx="8043333" cy="60143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accent5"/>
                </a:solidFill>
                <a:effectLst/>
                <a:uLnTx/>
                <a:uFillTx/>
                <a:latin typeface="+mj-lt"/>
                <a:ea typeface="+mj-ea"/>
                <a:cs typeface="+mj-cs"/>
              </a:rPr>
              <a:t>ORCID </a:t>
            </a:r>
            <a:r>
              <a:rPr kumimoji="0" lang="en-US" sz="2800" b="0" i="0" u="none" strike="noStrike" kern="0" cap="none" spc="0" normalizeH="0" baseline="0" noProof="0" dirty="0" err="1" smtClean="0">
                <a:ln>
                  <a:noFill/>
                </a:ln>
                <a:solidFill>
                  <a:schemeClr val="accent5"/>
                </a:solidFill>
                <a:effectLst/>
                <a:uLnTx/>
                <a:uFillTx/>
                <a:latin typeface="+mj-lt"/>
                <a:ea typeface="+mj-ea"/>
                <a:cs typeface="+mj-cs"/>
              </a:rPr>
              <a:t>er</a:t>
            </a:r>
            <a:r>
              <a:rPr kumimoji="0" lang="en-US" sz="2800" b="0" i="0" u="none" strike="noStrike" kern="0" cap="none" spc="0" normalizeH="0" baseline="0" noProof="0" dirty="0" smtClean="0">
                <a:ln>
                  <a:noFill/>
                </a:ln>
                <a:solidFill>
                  <a:schemeClr val="accent5"/>
                </a:solidFill>
                <a:effectLst/>
                <a:uLnTx/>
                <a:uFillTx/>
                <a:latin typeface="+mj-lt"/>
                <a:ea typeface="+mj-ea"/>
                <a:cs typeface="+mj-cs"/>
              </a:rPr>
              <a:t> et </a:t>
            </a:r>
            <a:r>
              <a:rPr lang="en-US" sz="2800" kern="0" dirty="0" err="1" smtClean="0">
                <a:solidFill>
                  <a:schemeClr val="accent5"/>
                </a:solidFill>
                <a:latin typeface="+mj-lt"/>
                <a:ea typeface="+mj-ea"/>
                <a:cs typeface="+mj-cs"/>
              </a:rPr>
              <a:t>knudepunkt</a:t>
            </a:r>
            <a:r>
              <a:rPr lang="en-US" sz="2800" kern="0" dirty="0" smtClean="0">
                <a:solidFill>
                  <a:schemeClr val="accent5"/>
                </a:solidFill>
                <a:latin typeface="+mj-lt"/>
                <a:ea typeface="+mj-ea"/>
                <a:cs typeface="+mj-cs"/>
              </a:rPr>
              <a:t> </a:t>
            </a:r>
            <a:r>
              <a:rPr lang="en-US" sz="2800" kern="0" dirty="0" err="1" smtClean="0">
                <a:solidFill>
                  <a:schemeClr val="accent5"/>
                </a:solidFill>
                <a:latin typeface="+mj-lt"/>
                <a:ea typeface="+mj-ea"/>
                <a:cs typeface="+mj-cs"/>
              </a:rPr>
              <a:t>i</a:t>
            </a:r>
            <a:r>
              <a:rPr lang="en-US" sz="2800" kern="0" dirty="0" smtClean="0">
                <a:solidFill>
                  <a:schemeClr val="accent5"/>
                </a:solidFill>
                <a:latin typeface="+mj-lt"/>
                <a:ea typeface="+mj-ea"/>
                <a:cs typeface="+mj-cs"/>
              </a:rPr>
              <a:t> </a:t>
            </a:r>
            <a:r>
              <a:rPr lang="en-US" sz="2800" kern="0" dirty="0" err="1" smtClean="0">
                <a:solidFill>
                  <a:schemeClr val="accent5"/>
                </a:solidFill>
                <a:latin typeface="+mj-lt"/>
                <a:ea typeface="+mj-ea"/>
                <a:cs typeface="+mj-cs"/>
              </a:rPr>
              <a:t>forskningsmiljøet</a:t>
            </a:r>
            <a:endParaRPr kumimoji="0" lang="en-US" sz="2800" b="0" i="0" u="none" strike="noStrike" kern="0" cap="none" spc="0" normalizeH="0" baseline="0" noProof="0" dirty="0">
              <a:ln>
                <a:noFill/>
              </a:ln>
              <a:solidFill>
                <a:schemeClr val="accent5"/>
              </a:solidFill>
              <a:effectLst/>
              <a:uLnTx/>
              <a:uFillTx/>
              <a:latin typeface="+mj-lt"/>
              <a:ea typeface="+mj-ea"/>
              <a:cs typeface="+mj-cs"/>
            </a:endParaRPr>
          </a:p>
        </p:txBody>
      </p:sp>
      <p:cxnSp>
        <p:nvCxnSpPr>
          <p:cNvPr id="49" name="Straight Connector 48"/>
          <p:cNvCxnSpPr/>
          <p:nvPr/>
        </p:nvCxnSpPr>
        <p:spPr>
          <a:xfrm>
            <a:off x="2239697" y="3310467"/>
            <a:ext cx="254000" cy="169333"/>
          </a:xfrm>
          <a:prstGeom prst="line">
            <a:avLst/>
          </a:prstGeom>
          <a:ln>
            <a:solidFill>
              <a:srgbClr val="7ABC32"/>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4483364" y="3225800"/>
            <a:ext cx="211667" cy="203200"/>
          </a:xfrm>
          <a:prstGeom prst="line">
            <a:avLst/>
          </a:prstGeom>
          <a:ln>
            <a:solidFill>
              <a:srgbClr val="7ABC32"/>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53892"/>
            <a:ext cx="7445375" cy="854075"/>
          </a:xfrm>
        </p:spPr>
        <p:txBody>
          <a:bodyPr/>
          <a:lstStyle/>
          <a:p>
            <a:r>
              <a:rPr lang="en-US" dirty="0" err="1" smtClean="0"/>
              <a:t>Registrering</a:t>
            </a:r>
            <a:r>
              <a:rPr lang="en-US" dirty="0" smtClean="0"/>
              <a:t> </a:t>
            </a:r>
            <a:r>
              <a:rPr lang="en-US" dirty="0" err="1" smtClean="0"/>
              <a:t>er</a:t>
            </a:r>
            <a:r>
              <a:rPr lang="en-US" dirty="0" smtClean="0"/>
              <a:t> </a:t>
            </a:r>
            <a:r>
              <a:rPr lang="en-US" dirty="0" err="1" smtClean="0"/>
              <a:t>hurtig</a:t>
            </a:r>
            <a:r>
              <a:rPr lang="en-US" dirty="0" smtClean="0"/>
              <a:t> </a:t>
            </a:r>
            <a:r>
              <a:rPr lang="en-US" dirty="0" err="1" smtClean="0"/>
              <a:t>og</a:t>
            </a:r>
            <a:r>
              <a:rPr lang="en-US" dirty="0" smtClean="0"/>
              <a:t> gratis</a:t>
            </a:r>
            <a:endParaRPr lang="en-US" dirty="0"/>
          </a:p>
        </p:txBody>
      </p:sp>
      <p:sp>
        <p:nvSpPr>
          <p:cNvPr id="3" name="Content Placeholder 2"/>
          <p:cNvSpPr>
            <a:spLocks noGrp="1"/>
          </p:cNvSpPr>
          <p:nvPr>
            <p:ph idx="1"/>
          </p:nvPr>
        </p:nvSpPr>
        <p:spPr>
          <a:xfrm>
            <a:off x="852308" y="1317676"/>
            <a:ext cx="7684914" cy="3102798"/>
          </a:xfrm>
        </p:spPr>
        <p:txBody>
          <a:bodyPr>
            <a:normAutofit/>
          </a:bodyPr>
          <a:lstStyle/>
          <a:p>
            <a:pPr>
              <a:buClr>
                <a:schemeClr val="tx1"/>
              </a:buClr>
            </a:pPr>
            <a:r>
              <a:rPr lang="en-US" dirty="0" smtClean="0">
                <a:ln>
                  <a:noFill/>
                </a:ln>
              </a:rPr>
              <a:t>ORCID </a:t>
            </a:r>
            <a:r>
              <a:rPr lang="en-US" dirty="0" err="1" smtClean="0">
                <a:ln>
                  <a:noFill/>
                </a:ln>
              </a:rPr>
              <a:t>registrering</a:t>
            </a:r>
            <a:r>
              <a:rPr lang="en-US" dirty="0" smtClean="0">
                <a:ln>
                  <a:noFill/>
                </a:ln>
              </a:rPr>
              <a:t> </a:t>
            </a:r>
            <a:r>
              <a:rPr lang="en-US" dirty="0" err="1" smtClean="0">
                <a:ln>
                  <a:noFill/>
                </a:ln>
              </a:rPr>
              <a:t>er</a:t>
            </a:r>
            <a:r>
              <a:rPr lang="en-US" dirty="0" smtClean="0">
                <a:ln>
                  <a:noFill/>
                </a:ln>
              </a:rPr>
              <a:t> </a:t>
            </a:r>
            <a:r>
              <a:rPr lang="en-US" dirty="0" err="1" smtClean="0">
                <a:ln>
                  <a:noFill/>
                </a:ln>
              </a:rPr>
              <a:t>meget</a:t>
            </a:r>
            <a:r>
              <a:rPr lang="en-US" dirty="0" smtClean="0">
                <a:ln>
                  <a:noFill/>
                </a:ln>
              </a:rPr>
              <a:t> </a:t>
            </a:r>
            <a:r>
              <a:rPr lang="en-US" dirty="0" err="1" smtClean="0">
                <a:ln>
                  <a:noFill/>
                </a:ln>
              </a:rPr>
              <a:t>enkel</a:t>
            </a:r>
            <a:r>
              <a:rPr lang="en-US" dirty="0" smtClean="0">
                <a:ln>
                  <a:noFill/>
                </a:ln>
              </a:rPr>
              <a:t>, </a:t>
            </a:r>
            <a:r>
              <a:rPr lang="en-US" dirty="0" err="1" smtClean="0">
                <a:ln>
                  <a:noFill/>
                </a:ln>
              </a:rPr>
              <a:t>og</a:t>
            </a:r>
            <a:r>
              <a:rPr lang="en-US" dirty="0" smtClean="0">
                <a:ln>
                  <a:noFill/>
                </a:ln>
              </a:rPr>
              <a:t> </a:t>
            </a:r>
            <a:r>
              <a:rPr lang="en-US" dirty="0" err="1" smtClean="0">
                <a:ln>
                  <a:noFill/>
                </a:ln>
              </a:rPr>
              <a:t>tager</a:t>
            </a:r>
            <a:r>
              <a:rPr lang="en-US" dirty="0" smtClean="0">
                <a:ln>
                  <a:noFill/>
                </a:ln>
              </a:rPr>
              <a:t> kun et </a:t>
            </a:r>
            <a:r>
              <a:rPr lang="en-US" dirty="0" err="1" smtClean="0">
                <a:ln>
                  <a:noFill/>
                </a:ln>
              </a:rPr>
              <a:t>øjeblik</a:t>
            </a:r>
            <a:r>
              <a:rPr lang="en-US" dirty="0" smtClean="0">
                <a:ln>
                  <a:noFill/>
                </a:ln>
              </a:rPr>
              <a:t>. </a:t>
            </a:r>
            <a:r>
              <a:rPr lang="en-US" dirty="0" err="1" smtClean="0">
                <a:ln>
                  <a:noFill/>
                </a:ln>
              </a:rPr>
              <a:t>Derefter</a:t>
            </a:r>
            <a:r>
              <a:rPr lang="en-US" dirty="0" smtClean="0">
                <a:ln>
                  <a:noFill/>
                </a:ln>
              </a:rPr>
              <a:t> </a:t>
            </a:r>
            <a:r>
              <a:rPr lang="en-US" dirty="0" err="1" smtClean="0">
                <a:ln>
                  <a:noFill/>
                </a:ln>
              </a:rPr>
              <a:t>kan</a:t>
            </a:r>
            <a:r>
              <a:rPr lang="en-US" dirty="0" smtClean="0">
                <a:ln>
                  <a:noFill/>
                </a:ln>
              </a:rPr>
              <a:t> du </a:t>
            </a:r>
            <a:r>
              <a:rPr lang="en-US" dirty="0" err="1" smtClean="0">
                <a:ln>
                  <a:noFill/>
                </a:ln>
              </a:rPr>
              <a:t>forbedre</a:t>
            </a:r>
            <a:r>
              <a:rPr lang="en-US" dirty="0" smtClean="0">
                <a:ln>
                  <a:noFill/>
                </a:ln>
              </a:rPr>
              <a:t> din </a:t>
            </a:r>
            <a:r>
              <a:rPr lang="en-US" dirty="0" err="1" smtClean="0">
                <a:ln>
                  <a:noFill/>
                </a:ln>
              </a:rPr>
              <a:t>profil</a:t>
            </a:r>
            <a:r>
              <a:rPr lang="en-US" dirty="0" smtClean="0">
                <a:ln>
                  <a:noFill/>
                </a:ln>
              </a:rPr>
              <a:t> </a:t>
            </a:r>
            <a:r>
              <a:rPr lang="en-US" dirty="0" err="1" smtClean="0">
                <a:ln>
                  <a:noFill/>
                </a:ln>
              </a:rPr>
              <a:t>ved</a:t>
            </a:r>
            <a:r>
              <a:rPr lang="en-US" dirty="0" smtClean="0">
                <a:ln>
                  <a:noFill/>
                </a:ln>
              </a:rPr>
              <a:t> at </a:t>
            </a:r>
            <a:r>
              <a:rPr lang="en-US" dirty="0" err="1" smtClean="0">
                <a:ln>
                  <a:noFill/>
                </a:ln>
              </a:rPr>
              <a:t>inddatere</a:t>
            </a:r>
            <a:r>
              <a:rPr lang="en-US" dirty="0" smtClean="0">
                <a:ln>
                  <a:noFill/>
                </a:ln>
              </a:rPr>
              <a:t> </a:t>
            </a:r>
            <a:r>
              <a:rPr lang="en-US" dirty="0" err="1" smtClean="0">
                <a:ln>
                  <a:noFill/>
                </a:ln>
              </a:rPr>
              <a:t>forskningsaktiviteter</a:t>
            </a:r>
            <a:r>
              <a:rPr lang="en-US" dirty="0" smtClean="0">
                <a:ln>
                  <a:noFill/>
                </a:ln>
              </a:rPr>
              <a:t>, </a:t>
            </a:r>
            <a:r>
              <a:rPr lang="en-US" dirty="0" err="1" smtClean="0">
                <a:ln>
                  <a:noFill/>
                </a:ln>
              </a:rPr>
              <a:t>og</a:t>
            </a:r>
            <a:r>
              <a:rPr lang="en-US" dirty="0" smtClean="0">
                <a:ln>
                  <a:noFill/>
                </a:ln>
              </a:rPr>
              <a:t> </a:t>
            </a:r>
            <a:r>
              <a:rPr lang="en-US" dirty="0" err="1" smtClean="0">
                <a:ln>
                  <a:noFill/>
                </a:ln>
              </a:rPr>
              <a:t>begynde</a:t>
            </a:r>
            <a:r>
              <a:rPr lang="en-US" dirty="0" smtClean="0">
                <a:ln>
                  <a:noFill/>
                </a:ln>
              </a:rPr>
              <a:t> at </a:t>
            </a:r>
            <a:r>
              <a:rPr lang="en-US" dirty="0" err="1" smtClean="0">
                <a:ln>
                  <a:noFill/>
                </a:ln>
              </a:rPr>
              <a:t>bruge</a:t>
            </a:r>
            <a:r>
              <a:rPr lang="en-US" dirty="0" smtClean="0">
                <a:ln>
                  <a:noFill/>
                </a:ln>
              </a:rPr>
              <a:t> </a:t>
            </a:r>
            <a:r>
              <a:rPr lang="en-US" dirty="0" err="1" smtClean="0">
                <a:ln>
                  <a:noFill/>
                </a:ln>
              </a:rPr>
              <a:t>dit</a:t>
            </a:r>
            <a:r>
              <a:rPr lang="en-US" dirty="0" smtClean="0">
                <a:ln>
                  <a:noFill/>
                </a:ln>
              </a:rPr>
              <a:t> ORCID ID </a:t>
            </a:r>
            <a:r>
              <a:rPr lang="en-US" dirty="0" err="1" smtClean="0">
                <a:ln>
                  <a:noFill/>
                </a:ln>
              </a:rPr>
              <a:t>når</a:t>
            </a:r>
            <a:r>
              <a:rPr lang="en-US" dirty="0" smtClean="0">
                <a:ln>
                  <a:noFill/>
                </a:ln>
              </a:rPr>
              <a:t> du </a:t>
            </a:r>
            <a:r>
              <a:rPr lang="en-US" dirty="0" err="1" smtClean="0">
                <a:ln>
                  <a:noFill/>
                </a:ln>
              </a:rPr>
              <a:t>indsender</a:t>
            </a:r>
            <a:r>
              <a:rPr lang="en-US" dirty="0" smtClean="0">
                <a:ln>
                  <a:noFill/>
                </a:ln>
              </a:rPr>
              <a:t> </a:t>
            </a:r>
            <a:r>
              <a:rPr lang="en-US" dirty="0" err="1" smtClean="0">
                <a:ln>
                  <a:noFill/>
                </a:ln>
              </a:rPr>
              <a:t>manuskripter</a:t>
            </a:r>
            <a:r>
              <a:rPr lang="en-US" dirty="0" smtClean="0">
                <a:ln>
                  <a:noFill/>
                </a:ln>
              </a:rPr>
              <a:t>, </a:t>
            </a:r>
            <a:r>
              <a:rPr lang="en-US" dirty="0" err="1" smtClean="0">
                <a:ln>
                  <a:noFill/>
                </a:ln>
              </a:rPr>
              <a:t>søger</a:t>
            </a:r>
            <a:r>
              <a:rPr lang="en-US" dirty="0" smtClean="0">
                <a:ln>
                  <a:noFill/>
                </a:ln>
              </a:rPr>
              <a:t> </a:t>
            </a:r>
            <a:r>
              <a:rPr lang="en-US" dirty="0" err="1" smtClean="0">
                <a:ln>
                  <a:noFill/>
                </a:ln>
              </a:rPr>
              <a:t>bevillinger</a:t>
            </a:r>
            <a:r>
              <a:rPr lang="en-US" dirty="0" smtClean="0">
                <a:ln>
                  <a:noFill/>
                </a:ln>
              </a:rPr>
              <a:t>, </a:t>
            </a:r>
            <a:r>
              <a:rPr lang="en-US" dirty="0" err="1" smtClean="0">
                <a:ln>
                  <a:noFill/>
                </a:ln>
              </a:rPr>
              <a:t>og</a:t>
            </a:r>
            <a:r>
              <a:rPr lang="en-US" dirty="0" smtClean="0">
                <a:ln>
                  <a:noFill/>
                </a:ln>
              </a:rPr>
              <a:t> </a:t>
            </a:r>
            <a:r>
              <a:rPr lang="en-US" dirty="0" err="1" smtClean="0">
                <a:ln>
                  <a:noFill/>
                </a:ln>
              </a:rPr>
              <a:t>i</a:t>
            </a:r>
            <a:r>
              <a:rPr lang="en-US" dirty="0" smtClean="0">
                <a:ln>
                  <a:noFill/>
                </a:ln>
              </a:rPr>
              <a:t> </a:t>
            </a:r>
            <a:r>
              <a:rPr lang="en-US" dirty="0" err="1" smtClean="0">
                <a:ln>
                  <a:noFill/>
                </a:ln>
              </a:rPr>
              <a:t>dit</a:t>
            </a:r>
            <a:r>
              <a:rPr lang="en-US" dirty="0" smtClean="0">
                <a:ln>
                  <a:noFill/>
                </a:ln>
              </a:rPr>
              <a:t> workflow </a:t>
            </a:r>
            <a:r>
              <a:rPr lang="en-US" dirty="0" err="1" smtClean="0">
                <a:ln>
                  <a:noFill/>
                </a:ln>
              </a:rPr>
              <a:t>i</a:t>
            </a:r>
            <a:r>
              <a:rPr lang="en-US" dirty="0" smtClean="0">
                <a:ln>
                  <a:noFill/>
                </a:ln>
              </a:rPr>
              <a:t> </a:t>
            </a:r>
            <a:r>
              <a:rPr lang="en-US" dirty="0" err="1" smtClean="0">
                <a:ln>
                  <a:noFill/>
                </a:ln>
              </a:rPr>
              <a:t>øvrigt</a:t>
            </a:r>
            <a:r>
              <a:rPr lang="en-US" dirty="0" smtClean="0">
                <a:ln>
                  <a:noFill/>
                </a:ln>
              </a:rPr>
              <a:t>, </a:t>
            </a:r>
            <a:r>
              <a:rPr lang="en-US" dirty="0" err="1" smtClean="0">
                <a:ln>
                  <a:noFill/>
                </a:ln>
              </a:rPr>
              <a:t>så</a:t>
            </a:r>
            <a:r>
              <a:rPr lang="en-US" dirty="0" smtClean="0">
                <a:ln>
                  <a:noFill/>
                </a:ln>
              </a:rPr>
              <a:t> du </a:t>
            </a:r>
            <a:r>
              <a:rPr lang="en-US" dirty="0" err="1" smtClean="0">
                <a:ln>
                  <a:noFill/>
                </a:ln>
              </a:rPr>
              <a:t>er</a:t>
            </a:r>
            <a:r>
              <a:rPr lang="en-US" dirty="0" smtClean="0">
                <a:ln>
                  <a:noFill/>
                </a:ln>
              </a:rPr>
              <a:t> </a:t>
            </a:r>
            <a:r>
              <a:rPr lang="en-US" dirty="0" err="1" smtClean="0">
                <a:ln>
                  <a:noFill/>
                </a:ln>
              </a:rPr>
              <a:t>sikker</a:t>
            </a:r>
            <a:r>
              <a:rPr lang="en-US" dirty="0" smtClean="0">
                <a:ln>
                  <a:noFill/>
                </a:ln>
              </a:rPr>
              <a:t> </a:t>
            </a:r>
            <a:r>
              <a:rPr lang="en-US" dirty="0" err="1" smtClean="0">
                <a:ln>
                  <a:noFill/>
                </a:ln>
              </a:rPr>
              <a:t>på</a:t>
            </a:r>
            <a:r>
              <a:rPr lang="en-US" dirty="0" smtClean="0">
                <a:ln>
                  <a:noFill/>
                </a:ln>
              </a:rPr>
              <a:t> at </a:t>
            </a:r>
            <a:r>
              <a:rPr lang="en-US" dirty="0" err="1" smtClean="0">
                <a:ln>
                  <a:noFill/>
                </a:ln>
              </a:rPr>
              <a:t>få</a:t>
            </a:r>
            <a:r>
              <a:rPr lang="en-US" dirty="0" smtClean="0">
                <a:ln>
                  <a:noFill/>
                </a:ln>
              </a:rPr>
              <a:t> </a:t>
            </a:r>
            <a:r>
              <a:rPr lang="en-US" dirty="0" err="1" smtClean="0">
                <a:ln>
                  <a:noFill/>
                </a:ln>
              </a:rPr>
              <a:t>anerkendelse</a:t>
            </a:r>
            <a:r>
              <a:rPr lang="en-US" dirty="0" smtClean="0">
                <a:ln>
                  <a:noFill/>
                </a:ln>
              </a:rPr>
              <a:t> for </a:t>
            </a:r>
            <a:r>
              <a:rPr lang="en-US" dirty="0" err="1" smtClean="0">
                <a:ln>
                  <a:noFill/>
                </a:ln>
              </a:rPr>
              <a:t>dit</a:t>
            </a:r>
            <a:r>
              <a:rPr lang="en-US" dirty="0" smtClean="0">
                <a:ln>
                  <a:noFill/>
                </a:ln>
              </a:rPr>
              <a:t> </a:t>
            </a:r>
            <a:r>
              <a:rPr lang="en-US" dirty="0" err="1" smtClean="0">
                <a:ln>
                  <a:noFill/>
                </a:ln>
              </a:rPr>
              <a:t>arbejde</a:t>
            </a:r>
            <a:r>
              <a:rPr lang="en-US" dirty="0" smtClean="0">
                <a:ln>
                  <a:noFill/>
                </a:ln>
              </a:rPr>
              <a:t>.</a:t>
            </a:r>
            <a:endParaRPr lang="en-US" dirty="0">
              <a:ln>
                <a:noFill/>
              </a:ln>
            </a:endParaRPr>
          </a:p>
        </p:txBody>
      </p:sp>
      <p:pic>
        <p:nvPicPr>
          <p:cNvPr id="4" name="Picture 3" descr="Screen Shot 2013-06-23 at 11.15.52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302" y="3896190"/>
            <a:ext cx="4076700" cy="685800"/>
          </a:xfrm>
          <a:prstGeom prst="rect">
            <a:avLst/>
          </a:prstGeom>
        </p:spPr>
      </p:pic>
      <p:pic>
        <p:nvPicPr>
          <p:cNvPr id="7" name="Picture 6"/>
          <p:cNvPicPr>
            <a:picLocks noChangeAspect="1"/>
          </p:cNvPicPr>
          <p:nvPr/>
        </p:nvPicPr>
        <p:blipFill>
          <a:blip r:embed="rId4"/>
          <a:stretch>
            <a:fillRect/>
          </a:stretch>
        </p:blipFill>
        <p:spPr>
          <a:xfrm>
            <a:off x="5236135" y="3241488"/>
            <a:ext cx="3577095" cy="3616512"/>
          </a:xfrm>
          <a:prstGeom prst="rect">
            <a:avLst/>
          </a:prstGeom>
        </p:spPr>
      </p:pic>
    </p:spTree>
    <p:extLst>
      <p:ext uri="{BB962C8B-B14F-4D97-AF65-F5344CB8AC3E}">
        <p14:creationId xmlns:p14="http://schemas.microsoft.com/office/powerpoint/2010/main" val="762545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53892"/>
            <a:ext cx="7445375" cy="854075"/>
          </a:xfrm>
        </p:spPr>
        <p:txBody>
          <a:bodyPr/>
          <a:lstStyle/>
          <a:p>
            <a:r>
              <a:rPr lang="en-US" dirty="0" smtClean="0"/>
              <a:t>Du </a:t>
            </a:r>
            <a:r>
              <a:rPr lang="en-US" dirty="0" err="1" smtClean="0"/>
              <a:t>bestemmer</a:t>
            </a:r>
            <a:r>
              <a:rPr lang="en-US" dirty="0" smtClean="0"/>
              <a:t> over dine data</a:t>
            </a:r>
            <a:endParaRPr lang="en-US" dirty="0"/>
          </a:p>
        </p:txBody>
      </p:sp>
      <p:sp>
        <p:nvSpPr>
          <p:cNvPr id="3" name="Content Placeholder 2"/>
          <p:cNvSpPr>
            <a:spLocks noGrp="1"/>
          </p:cNvSpPr>
          <p:nvPr>
            <p:ph idx="1"/>
          </p:nvPr>
        </p:nvSpPr>
        <p:spPr>
          <a:xfrm>
            <a:off x="850900" y="1239874"/>
            <a:ext cx="7445375" cy="1049871"/>
          </a:xfrm>
        </p:spPr>
        <p:txBody>
          <a:bodyPr>
            <a:normAutofit lnSpcReduction="10000"/>
          </a:bodyPr>
          <a:lstStyle/>
          <a:p>
            <a:pPr lvl="0">
              <a:buClr>
                <a:schemeClr val="tx1"/>
              </a:buClr>
            </a:pPr>
            <a:r>
              <a:rPr lang="en-US" dirty="0" smtClean="0">
                <a:ln>
                  <a:noFill/>
                </a:ln>
              </a:rPr>
              <a:t>Du </a:t>
            </a:r>
            <a:r>
              <a:rPr lang="en-US" dirty="0" err="1" smtClean="0">
                <a:ln>
                  <a:noFill/>
                </a:ln>
              </a:rPr>
              <a:t>bestemmer</a:t>
            </a:r>
            <a:r>
              <a:rPr lang="en-US" dirty="0" smtClean="0">
                <a:ln>
                  <a:noFill/>
                </a:ln>
              </a:rPr>
              <a:t> </a:t>
            </a:r>
            <a:r>
              <a:rPr lang="en-US" dirty="0" err="1" smtClean="0">
                <a:ln>
                  <a:noFill/>
                </a:ln>
              </a:rPr>
              <a:t>selv</a:t>
            </a:r>
            <a:r>
              <a:rPr lang="en-US" dirty="0" smtClean="0">
                <a:ln>
                  <a:noFill/>
                </a:ln>
              </a:rPr>
              <a:t> </a:t>
            </a:r>
            <a:r>
              <a:rPr lang="en-US" b="1" dirty="0" err="1" smtClean="0">
                <a:ln>
                  <a:noFill/>
                </a:ln>
              </a:rPr>
              <a:t>hvilke</a:t>
            </a:r>
            <a:r>
              <a:rPr lang="en-US" dirty="0" smtClean="0">
                <a:ln>
                  <a:noFill/>
                </a:ln>
              </a:rPr>
              <a:t> data </a:t>
            </a:r>
            <a:r>
              <a:rPr lang="en-US" dirty="0" err="1" smtClean="0">
                <a:ln>
                  <a:noFill/>
                </a:ln>
              </a:rPr>
              <a:t>i</a:t>
            </a:r>
            <a:r>
              <a:rPr lang="en-US" dirty="0" smtClean="0">
                <a:ln>
                  <a:noFill/>
                </a:ln>
              </a:rPr>
              <a:t> din ORCID </a:t>
            </a:r>
            <a:r>
              <a:rPr lang="en-US" dirty="0" err="1" smtClean="0">
                <a:ln>
                  <a:noFill/>
                </a:ln>
              </a:rPr>
              <a:t>profil</a:t>
            </a:r>
            <a:r>
              <a:rPr lang="en-US" dirty="0" smtClean="0">
                <a:ln>
                  <a:noFill/>
                </a:ln>
              </a:rPr>
              <a:t> du </a:t>
            </a:r>
            <a:r>
              <a:rPr lang="en-US" dirty="0" err="1" smtClean="0">
                <a:ln>
                  <a:noFill/>
                </a:ln>
              </a:rPr>
              <a:t>vil</a:t>
            </a:r>
            <a:r>
              <a:rPr lang="en-US" dirty="0" smtClean="0">
                <a:ln>
                  <a:noFill/>
                </a:ln>
              </a:rPr>
              <a:t> dele med </a:t>
            </a:r>
            <a:r>
              <a:rPr lang="en-US" dirty="0" err="1" smtClean="0">
                <a:ln>
                  <a:noFill/>
                </a:ln>
              </a:rPr>
              <a:t>andre</a:t>
            </a:r>
            <a:r>
              <a:rPr lang="en-US" dirty="0" smtClean="0">
                <a:ln>
                  <a:noFill/>
                </a:ln>
              </a:rPr>
              <a:t>, </a:t>
            </a:r>
            <a:r>
              <a:rPr lang="en-US" b="1" dirty="0" err="1" smtClean="0">
                <a:ln>
                  <a:noFill/>
                </a:ln>
              </a:rPr>
              <a:t>hvordan</a:t>
            </a:r>
            <a:r>
              <a:rPr lang="en-US" dirty="0" smtClean="0">
                <a:ln>
                  <a:noFill/>
                </a:ln>
              </a:rPr>
              <a:t> du </a:t>
            </a:r>
            <a:r>
              <a:rPr lang="en-US" dirty="0" err="1" smtClean="0">
                <a:ln>
                  <a:noFill/>
                </a:ln>
              </a:rPr>
              <a:t>vil</a:t>
            </a:r>
            <a:r>
              <a:rPr lang="en-US" dirty="0" smtClean="0">
                <a:ln>
                  <a:noFill/>
                </a:ln>
              </a:rPr>
              <a:t> dele </a:t>
            </a:r>
            <a:r>
              <a:rPr lang="en-US" dirty="0" err="1" smtClean="0">
                <a:ln>
                  <a:noFill/>
                </a:ln>
              </a:rPr>
              <a:t>dem</a:t>
            </a:r>
            <a:r>
              <a:rPr lang="en-US" dirty="0" smtClean="0">
                <a:ln>
                  <a:noFill/>
                </a:ln>
              </a:rPr>
              <a:t>, </a:t>
            </a:r>
            <a:r>
              <a:rPr lang="en-US" dirty="0" err="1" smtClean="0">
                <a:ln>
                  <a:noFill/>
                </a:ln>
              </a:rPr>
              <a:t>og</a:t>
            </a:r>
            <a:r>
              <a:rPr lang="en-US" dirty="0" smtClean="0">
                <a:ln>
                  <a:noFill/>
                </a:ln>
              </a:rPr>
              <a:t> med </a:t>
            </a:r>
            <a:r>
              <a:rPr lang="en-US" b="1" dirty="0" err="1" smtClean="0">
                <a:ln>
                  <a:noFill/>
                </a:ln>
              </a:rPr>
              <a:t>hvem</a:t>
            </a:r>
            <a:r>
              <a:rPr lang="en-US" dirty="0" smtClean="0">
                <a:ln>
                  <a:noFill/>
                </a:ln>
              </a:rPr>
              <a:t> du </a:t>
            </a:r>
            <a:r>
              <a:rPr lang="en-US" dirty="0" err="1" smtClean="0">
                <a:ln>
                  <a:noFill/>
                </a:ln>
              </a:rPr>
              <a:t>vil</a:t>
            </a:r>
            <a:r>
              <a:rPr lang="en-US" dirty="0" smtClean="0">
                <a:ln>
                  <a:noFill/>
                </a:ln>
              </a:rPr>
              <a:t> dele </a:t>
            </a:r>
            <a:r>
              <a:rPr lang="en-US" dirty="0" err="1" smtClean="0">
                <a:ln>
                  <a:noFill/>
                </a:ln>
              </a:rPr>
              <a:t>dem.</a:t>
            </a:r>
            <a:r>
              <a:rPr lang="en-US" dirty="0" smtClean="0">
                <a:ln>
                  <a:noFill/>
                </a:ln>
              </a:rPr>
              <a:t> </a:t>
            </a:r>
            <a:endParaRPr lang="en-US" dirty="0">
              <a:ln>
                <a:noFill/>
              </a:ln>
            </a:endParaRPr>
          </a:p>
        </p:txBody>
      </p:sp>
      <p:pic>
        <p:nvPicPr>
          <p:cNvPr id="5" name="Picture 4"/>
          <p:cNvPicPr>
            <a:picLocks noChangeAspect="1"/>
          </p:cNvPicPr>
          <p:nvPr/>
        </p:nvPicPr>
        <p:blipFill>
          <a:blip r:embed="rId3"/>
          <a:stretch>
            <a:fillRect/>
          </a:stretch>
        </p:blipFill>
        <p:spPr>
          <a:xfrm>
            <a:off x="406495" y="2602752"/>
            <a:ext cx="8278811" cy="2955365"/>
          </a:xfrm>
          <a:prstGeom prst="rect">
            <a:avLst/>
          </a:prstGeom>
        </p:spPr>
      </p:pic>
    </p:spTree>
    <p:extLst>
      <p:ext uri="{BB962C8B-B14F-4D97-AF65-F5344CB8AC3E}">
        <p14:creationId xmlns:p14="http://schemas.microsoft.com/office/powerpoint/2010/main" val="3800934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36004"/>
            <a:ext cx="7445375" cy="854075"/>
          </a:xfrm>
        </p:spPr>
        <p:txBody>
          <a:bodyPr/>
          <a:lstStyle/>
          <a:p>
            <a:r>
              <a:rPr lang="en-US" dirty="0" smtClean="0"/>
              <a:t>For at </a:t>
            </a:r>
            <a:r>
              <a:rPr lang="en-US" dirty="0" err="1" smtClean="0"/>
              <a:t>kunne</a:t>
            </a:r>
            <a:r>
              <a:rPr lang="en-US" dirty="0" smtClean="0"/>
              <a:t> </a:t>
            </a:r>
            <a:r>
              <a:rPr lang="en-US" dirty="0" err="1" smtClean="0"/>
              <a:t>høste</a:t>
            </a:r>
            <a:r>
              <a:rPr lang="en-US" dirty="0" smtClean="0"/>
              <a:t> </a:t>
            </a:r>
            <a:r>
              <a:rPr lang="en-US" dirty="0" err="1" smtClean="0"/>
              <a:t>fordelene</a:t>
            </a:r>
            <a:r>
              <a:rPr lang="en-US" dirty="0" smtClean="0"/>
              <a: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3999609"/>
              </p:ext>
            </p:extLst>
          </p:nvPr>
        </p:nvGraphicFramePr>
        <p:xfrm>
          <a:off x="0" y="1684126"/>
          <a:ext cx="9144000" cy="4338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7132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06" y="119422"/>
            <a:ext cx="7445375" cy="854075"/>
          </a:xfrm>
        </p:spPr>
        <p:txBody>
          <a:bodyPr/>
          <a:lstStyle/>
          <a:p>
            <a:r>
              <a:rPr lang="en-US" dirty="0" err="1" smtClean="0"/>
              <a:t>Indførelse</a:t>
            </a:r>
            <a:r>
              <a:rPr lang="en-US" dirty="0" smtClean="0"/>
              <a:t> </a:t>
            </a:r>
            <a:r>
              <a:rPr lang="en-US" dirty="0" err="1" smtClean="0"/>
              <a:t>og</a:t>
            </a:r>
            <a:r>
              <a:rPr lang="en-US" dirty="0" smtClean="0"/>
              <a:t> integration</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719643956"/>
              </p:ext>
            </p:extLst>
          </p:nvPr>
        </p:nvGraphicFramePr>
        <p:xfrm>
          <a:off x="4849256" y="3385612"/>
          <a:ext cx="5579686" cy="34723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046940" y="6260353"/>
            <a:ext cx="3824942" cy="246221"/>
          </a:xfrm>
          <a:prstGeom prst="rect">
            <a:avLst/>
          </a:prstGeom>
          <a:noFill/>
        </p:spPr>
        <p:txBody>
          <a:bodyPr wrap="square" rtlCol="0">
            <a:spAutoFit/>
          </a:bodyPr>
          <a:lstStyle/>
          <a:p>
            <a:r>
              <a:rPr lang="en-US" sz="1000" dirty="0" smtClean="0"/>
              <a:t>Updated 13 June 2014</a:t>
            </a:r>
            <a:endParaRPr lang="en-US" sz="1000" dirty="0"/>
          </a:p>
        </p:txBody>
      </p:sp>
      <p:graphicFrame>
        <p:nvGraphicFramePr>
          <p:cNvPr id="11" name="Chart 10"/>
          <p:cNvGraphicFramePr>
            <a:graphicFrameLocks/>
          </p:cNvGraphicFramePr>
          <p:nvPr>
            <p:extLst>
              <p:ext uri="{D42A27DB-BD31-4B8C-83A1-F6EECF244321}">
                <p14:modId xmlns:p14="http://schemas.microsoft.com/office/powerpoint/2010/main" val="2581165948"/>
              </p:ext>
            </p:extLst>
          </p:nvPr>
        </p:nvGraphicFramePr>
        <p:xfrm>
          <a:off x="5413642" y="881529"/>
          <a:ext cx="3909652" cy="3215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2734152666"/>
              </p:ext>
            </p:extLst>
          </p:nvPr>
        </p:nvGraphicFramePr>
        <p:xfrm>
          <a:off x="5851093" y="3944471"/>
          <a:ext cx="3128553" cy="27790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2387675300"/>
              </p:ext>
            </p:extLst>
          </p:nvPr>
        </p:nvGraphicFramePr>
        <p:xfrm>
          <a:off x="0" y="2361485"/>
          <a:ext cx="6681884" cy="4496515"/>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732117" y="1118071"/>
            <a:ext cx="4848477" cy="1569660"/>
          </a:xfrm>
          <a:prstGeom prst="rect">
            <a:avLst/>
          </a:prstGeom>
          <a:solidFill>
            <a:schemeClr val="tx1">
              <a:lumMod val="75000"/>
              <a:lumOff val="25000"/>
            </a:schemeClr>
          </a:solidFill>
        </p:spPr>
        <p:txBody>
          <a:bodyPr wrap="square" rtlCol="0">
            <a:spAutoFit/>
          </a:bodyPr>
          <a:lstStyle/>
          <a:p>
            <a:pPr algn="ctr"/>
            <a:r>
              <a:rPr lang="en-US" sz="2400" kern="1200" dirty="0" smtClean="0">
                <a:solidFill>
                  <a:srgbClr val="FFFFFF"/>
                </a:solidFill>
                <a:latin typeface="Gill Sans MT"/>
                <a:cs typeface="Gill Sans MT"/>
              </a:rPr>
              <a:t>ORCID </a:t>
            </a:r>
            <a:r>
              <a:rPr lang="en-US" sz="2400" kern="1200" dirty="0" err="1" smtClean="0">
                <a:solidFill>
                  <a:srgbClr val="FFFFFF"/>
                </a:solidFill>
                <a:latin typeface="Gill Sans MT"/>
                <a:cs typeface="Gill Sans MT"/>
              </a:rPr>
              <a:t>har</a:t>
            </a:r>
            <a:r>
              <a:rPr lang="en-US" sz="2400" kern="1200" dirty="0" smtClean="0">
                <a:solidFill>
                  <a:srgbClr val="FFFFFF"/>
                </a:solidFill>
                <a:latin typeface="Gill Sans MT"/>
                <a:cs typeface="Gill Sans MT"/>
              </a:rPr>
              <a:t> </a:t>
            </a:r>
            <a:r>
              <a:rPr lang="en-US" sz="2400" kern="1200" dirty="0" err="1" smtClean="0">
                <a:solidFill>
                  <a:srgbClr val="FFFFFF"/>
                </a:solidFill>
                <a:latin typeface="Gill Sans MT"/>
                <a:cs typeface="Gill Sans MT"/>
              </a:rPr>
              <a:t>udstedt</a:t>
            </a:r>
            <a:r>
              <a:rPr lang="en-US" sz="2400" kern="1200" dirty="0" smtClean="0">
                <a:solidFill>
                  <a:srgbClr val="FFFFFF"/>
                </a:solidFill>
                <a:latin typeface="Gill Sans MT"/>
                <a:cs typeface="Gill Sans MT"/>
              </a:rPr>
              <a:t> over 750.000 </a:t>
            </a:r>
            <a:r>
              <a:rPr lang="en-US" sz="2400" kern="1200" dirty="0" err="1" smtClean="0">
                <a:solidFill>
                  <a:srgbClr val="FFFFFF"/>
                </a:solidFill>
                <a:latin typeface="Gill Sans MT"/>
                <a:cs typeface="Gill Sans MT"/>
              </a:rPr>
              <a:t>ID’er</a:t>
            </a:r>
            <a:r>
              <a:rPr lang="en-US" sz="2400" kern="1200" dirty="0" smtClean="0">
                <a:solidFill>
                  <a:srgbClr val="FFFFFF"/>
                </a:solidFill>
                <a:latin typeface="Gill Sans MT"/>
                <a:cs typeface="Gill Sans MT"/>
              </a:rPr>
              <a:t> </a:t>
            </a:r>
            <a:r>
              <a:rPr lang="en-US" sz="2400" kern="1200" dirty="0" err="1" smtClean="0">
                <a:solidFill>
                  <a:srgbClr val="FFFFFF"/>
                </a:solidFill>
                <a:latin typeface="Gill Sans MT"/>
                <a:cs typeface="Gill Sans MT"/>
              </a:rPr>
              <a:t>siden</a:t>
            </a:r>
            <a:r>
              <a:rPr lang="en-US" sz="2400" kern="1200" dirty="0" smtClean="0">
                <a:solidFill>
                  <a:srgbClr val="FFFFFF"/>
                </a:solidFill>
                <a:latin typeface="Gill Sans MT"/>
                <a:cs typeface="Gill Sans MT"/>
              </a:rPr>
              <a:t> </a:t>
            </a:r>
            <a:r>
              <a:rPr lang="en-US" sz="2400" kern="1200" dirty="0" err="1" smtClean="0">
                <a:solidFill>
                  <a:srgbClr val="FFFFFF"/>
                </a:solidFill>
                <a:latin typeface="Gill Sans MT"/>
                <a:cs typeface="Gill Sans MT"/>
              </a:rPr>
              <a:t>lanceringen</a:t>
            </a:r>
            <a:r>
              <a:rPr lang="en-US" sz="2400" kern="1200" dirty="0" smtClean="0">
                <a:solidFill>
                  <a:srgbClr val="FFFFFF"/>
                </a:solidFill>
                <a:latin typeface="Gill Sans MT"/>
                <a:cs typeface="Gill Sans MT"/>
              </a:rPr>
              <a:t> </a:t>
            </a:r>
            <a:r>
              <a:rPr lang="en-US" sz="2400" kern="1200" dirty="0" err="1" smtClean="0">
                <a:solidFill>
                  <a:srgbClr val="FFFFFF"/>
                </a:solidFill>
                <a:latin typeface="Gill Sans MT"/>
                <a:cs typeface="Gill Sans MT"/>
              </a:rPr>
              <a:t>i</a:t>
            </a:r>
            <a:r>
              <a:rPr lang="en-US" sz="2400" kern="1200" dirty="0" smtClean="0">
                <a:solidFill>
                  <a:srgbClr val="FFFFFF"/>
                </a:solidFill>
                <a:latin typeface="Gill Sans MT"/>
                <a:cs typeface="Gill Sans MT"/>
              </a:rPr>
              <a:t> </a:t>
            </a:r>
            <a:r>
              <a:rPr lang="en-US" sz="2400" kern="1200" dirty="0" err="1" smtClean="0">
                <a:solidFill>
                  <a:srgbClr val="FFFFFF"/>
                </a:solidFill>
                <a:latin typeface="Gill Sans MT"/>
                <a:cs typeface="Gill Sans MT"/>
              </a:rPr>
              <a:t>oktober</a:t>
            </a:r>
            <a:r>
              <a:rPr lang="en-US" sz="2400" kern="1200" dirty="0" smtClean="0">
                <a:solidFill>
                  <a:srgbClr val="FFFFFF"/>
                </a:solidFill>
                <a:latin typeface="Gill Sans MT"/>
                <a:cs typeface="Gill Sans MT"/>
              </a:rPr>
              <a:t> 2012.  </a:t>
            </a:r>
          </a:p>
          <a:p>
            <a:pPr algn="ctr"/>
            <a:r>
              <a:rPr lang="en-US" sz="2400" kern="1200" dirty="0" smtClean="0">
                <a:solidFill>
                  <a:srgbClr val="FFFFFF"/>
                </a:solidFill>
                <a:latin typeface="Gill Sans MT"/>
                <a:cs typeface="Gill Sans MT"/>
              </a:rPr>
              <a:t>Integration </a:t>
            </a:r>
            <a:r>
              <a:rPr lang="en-US" sz="2400" kern="1200" dirty="0" err="1" smtClean="0">
                <a:solidFill>
                  <a:srgbClr val="FFFFFF"/>
                </a:solidFill>
                <a:latin typeface="Gill Sans MT"/>
                <a:cs typeface="Gill Sans MT"/>
              </a:rPr>
              <a:t>og</a:t>
            </a:r>
            <a:r>
              <a:rPr lang="en-US" sz="2400" kern="1200" dirty="0" smtClean="0">
                <a:solidFill>
                  <a:srgbClr val="FFFFFF"/>
                </a:solidFill>
                <a:latin typeface="Gill Sans MT"/>
                <a:cs typeface="Gill Sans MT"/>
              </a:rPr>
              <a:t> </a:t>
            </a:r>
            <a:r>
              <a:rPr lang="en-US" sz="2400" kern="1200" dirty="0" err="1" smtClean="0">
                <a:solidFill>
                  <a:srgbClr val="FFFFFF"/>
                </a:solidFill>
                <a:latin typeface="Gill Sans MT"/>
                <a:cs typeface="Gill Sans MT"/>
              </a:rPr>
              <a:t>brug</a:t>
            </a:r>
            <a:r>
              <a:rPr lang="en-US" sz="2400" kern="1200" dirty="0" smtClean="0">
                <a:solidFill>
                  <a:srgbClr val="FFFFFF"/>
                </a:solidFill>
                <a:latin typeface="Gill Sans MT"/>
                <a:cs typeface="Gill Sans MT"/>
              </a:rPr>
              <a:t> </a:t>
            </a:r>
            <a:r>
              <a:rPr lang="en-US" sz="2400" kern="1200" dirty="0" err="1" smtClean="0">
                <a:solidFill>
                  <a:srgbClr val="FFFFFF"/>
                </a:solidFill>
                <a:latin typeface="Gill Sans MT"/>
                <a:cs typeface="Gill Sans MT"/>
              </a:rPr>
              <a:t>er</a:t>
            </a:r>
            <a:r>
              <a:rPr lang="en-US" sz="2400" kern="1200" dirty="0" smtClean="0">
                <a:solidFill>
                  <a:srgbClr val="FFFFFF"/>
                </a:solidFill>
                <a:latin typeface="Gill Sans MT"/>
                <a:cs typeface="Gill Sans MT"/>
              </a:rPr>
              <a:t> international.</a:t>
            </a:r>
            <a:endParaRPr lang="en-US" sz="2400" kern="1200" dirty="0">
              <a:solidFill>
                <a:srgbClr val="FFFFFF"/>
              </a:solidFill>
              <a:latin typeface="Gill Sans MT"/>
              <a:cs typeface="Gill Sans MT"/>
            </a:endParaRPr>
          </a:p>
        </p:txBody>
      </p:sp>
    </p:spTree>
    <p:extLst>
      <p:ext uri="{BB962C8B-B14F-4D97-AF65-F5344CB8AC3E}">
        <p14:creationId xmlns:p14="http://schemas.microsoft.com/office/powerpoint/2010/main" val="883919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r_general_use_template_05-01-08[1]">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2">
        <a:dk1>
          <a:srgbClr val="666666"/>
        </a:dk1>
        <a:lt1>
          <a:srgbClr val="FFFFFF"/>
        </a:lt1>
        <a:dk2>
          <a:srgbClr val="FF8000"/>
        </a:dk2>
        <a:lt2>
          <a:srgbClr val="A0968C"/>
        </a:lt2>
        <a:accent1>
          <a:srgbClr val="005A84"/>
        </a:accent1>
        <a:accent2>
          <a:srgbClr val="6234A4"/>
        </a:accent2>
        <a:accent3>
          <a:srgbClr val="FFFFFF"/>
        </a:accent3>
        <a:accent4>
          <a:srgbClr val="565656"/>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general_use_template_05-01-08 3">
        <a:dk1>
          <a:srgbClr val="666666"/>
        </a:dk1>
        <a:lt1>
          <a:srgbClr val="FFFFFF"/>
        </a:lt1>
        <a:dk2>
          <a:srgbClr val="FF8000"/>
        </a:dk2>
        <a:lt2>
          <a:srgbClr val="BABABA"/>
        </a:lt2>
        <a:accent1>
          <a:srgbClr val="78A22F"/>
        </a:accent1>
        <a:accent2>
          <a:srgbClr val="FFB400"/>
        </a:accent2>
        <a:accent3>
          <a:srgbClr val="FFFFFF"/>
        </a:accent3>
        <a:accent4>
          <a:srgbClr val="565656"/>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4">
        <a:dk1>
          <a:srgbClr val="666666"/>
        </a:dk1>
        <a:lt1>
          <a:srgbClr val="FFFFFF"/>
        </a:lt1>
        <a:dk2>
          <a:srgbClr val="FF8000"/>
        </a:dk2>
        <a:lt2>
          <a:srgbClr val="BABABA"/>
        </a:lt2>
        <a:accent1>
          <a:srgbClr val="766C62"/>
        </a:accent1>
        <a:accent2>
          <a:srgbClr val="A0968C"/>
        </a:accent2>
        <a:accent3>
          <a:srgbClr val="FFFFFF"/>
        </a:accent3>
        <a:accent4>
          <a:srgbClr val="565656"/>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1">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9C42E1"/>
    </a:hlink>
    <a:folHlink>
      <a:srgbClr val="A0CC1D"/>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1">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9C42E1"/>
    </a:hlink>
    <a:folHlink>
      <a:srgbClr val="A0CC1D"/>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1">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9C42E1"/>
    </a:hlink>
    <a:folHlink>
      <a:srgbClr val="A0CC1D"/>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F9B1ECA0FA1B498A65BAA875892ADC" ma:contentTypeVersion="0" ma:contentTypeDescription="Create a new document." ma:contentTypeScope="" ma:versionID="d01fb4faf2caa85905d1c763b755ddc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00EEE19-D23E-43AA-8026-493E83B5D7C6}">
  <ds:schemaRefs>
    <ds:schemaRef ds:uri="http://schemas.microsoft.com/sharepoint/v3/contenttype/forms"/>
  </ds:schemaRefs>
</ds:datastoreItem>
</file>

<file path=customXml/itemProps2.xml><?xml version="1.0" encoding="utf-8"?>
<ds:datastoreItem xmlns:ds="http://schemas.openxmlformats.org/officeDocument/2006/customXml" ds:itemID="{1E92D419-BEA6-4152-B699-C36F561393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E82988-D6AF-466C-B35D-59EB6C8F79A5}">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16359</TotalTime>
  <Words>3092</Words>
  <Application>Microsoft Office PowerPoint</Application>
  <PresentationFormat>Letter Paper (8.5x11 in)</PresentationFormat>
  <Paragraphs>385</Paragraphs>
  <Slides>33</Slides>
  <Notes>31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Gill Sans MT</vt:lpstr>
      <vt:lpstr>Wingdings</vt:lpstr>
      <vt:lpstr>tr_general_use_template_05-01-08[1]</vt:lpstr>
      <vt:lpstr>PowerPoint Presentation</vt:lpstr>
      <vt:lpstr>Problemet</vt:lpstr>
      <vt:lpstr>Hvad kan ORCID gøre ved det?</vt:lpstr>
      <vt:lpstr>Hvordan ser en side i ORCID ud?</vt:lpstr>
      <vt:lpstr>PowerPoint Presentation</vt:lpstr>
      <vt:lpstr>Registrering er hurtig og gratis</vt:lpstr>
      <vt:lpstr>Du bestemmer over dine data</vt:lpstr>
      <vt:lpstr>For at kunne høste fordelene…</vt:lpstr>
      <vt:lpstr>Indførelse og integration</vt:lpstr>
      <vt:lpstr>Fordele for forskere</vt:lpstr>
      <vt:lpstr>Risiko for navneforveksling forsvinder</vt:lpstr>
      <vt:lpstr>PowerPoint Presentation</vt:lpstr>
      <vt:lpstr>PowerPoint Presentation</vt:lpstr>
      <vt:lpstr>Forbedret identifikation og nedsættelse af arbejdet med inddatering</vt:lpstr>
      <vt:lpstr>Nedsættelse af tidsforbrug i.f.m. forskningsregistrering og afrapportering</vt:lpstr>
      <vt:lpstr>Distinguish yourself</vt:lpstr>
      <vt:lpstr>ORCID</vt:lpstr>
      <vt:lpstr>2. Tilføj dine data: navnevariationer</vt:lpstr>
      <vt:lpstr>2. Tilføj dine data: email adresse</vt:lpstr>
      <vt:lpstr>2. Tilføj dine data: link til værker</vt:lpstr>
      <vt:lpstr>2. Tilføj dine data: link til andre identifikatorer</vt:lpstr>
      <vt:lpstr>PowerPoint Presentation</vt:lpstr>
      <vt:lpstr>PowerPoint Presentation</vt:lpstr>
      <vt:lpstr>3. Brug dit ORCID ID når…du søger legater</vt:lpstr>
      <vt:lpstr>3. Brug dit ORCID ID når. . . du indleverer et manuskript</vt:lpstr>
      <vt:lpstr>3. Brug dit ORCID ID når. . . du linker til dataset</vt:lpstr>
      <vt:lpstr>3. Brug dit ORCID ID til…integration med systemer til forskningsregistrering</vt:lpstr>
      <vt:lpstr>3. Brug dit ORCID ID til…email signaturer, websider,  CV mm.</vt:lpstr>
      <vt:lpstr>Opret eller tilføj dit ORCID ID i Pure</vt:lpstr>
      <vt:lpstr>Lokal implementering på vores universitet</vt:lpstr>
      <vt:lpstr>De sidste bemærkninger om ORCID</vt:lpstr>
      <vt:lpstr>Få mere at vide og følg med på…</vt:lpstr>
      <vt:lpstr>PowerPoint Presentation</vt:lpstr>
    </vt:vector>
  </TitlesOfParts>
  <Company>Discovery Logic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THOMSON REUTERS  GENERAL USE POWERPOINT TEMPLATE</dc:title>
  <dc:creator>C119143</dc:creator>
  <cp:lastModifiedBy>Poul M. Melchiorsen</cp:lastModifiedBy>
  <cp:revision>1034</cp:revision>
  <cp:lastPrinted>2013-05-07T19:33:44Z</cp:lastPrinted>
  <dcterms:created xsi:type="dcterms:W3CDTF">2012-05-14T21:38:15Z</dcterms:created>
  <dcterms:modified xsi:type="dcterms:W3CDTF">2014-09-01T07:27:26Z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0x01010036F9B1ECA0FA1B498A65BAA875892ADC</vt:lpwstr>
  </property>
</Properties>
</file>